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70" r:id="rId2"/>
    <p:sldId id="257" r:id="rId3"/>
    <p:sldId id="265" r:id="rId4"/>
    <p:sldId id="283" r:id="rId5"/>
    <p:sldId id="266" r:id="rId6"/>
    <p:sldId id="281" r:id="rId7"/>
    <p:sldId id="267" r:id="rId8"/>
    <p:sldId id="282" r:id="rId9"/>
    <p:sldId id="277" r:id="rId10"/>
    <p:sldId id="321" r:id="rId11"/>
    <p:sldId id="329" r:id="rId12"/>
    <p:sldId id="330" r:id="rId13"/>
    <p:sldId id="284" r:id="rId14"/>
    <p:sldId id="278" r:id="rId15"/>
    <p:sldId id="285" r:id="rId16"/>
    <p:sldId id="279" r:id="rId17"/>
    <p:sldId id="274" r:id="rId18"/>
    <p:sldId id="276" r:id="rId19"/>
    <p:sldId id="290" r:id="rId20"/>
    <p:sldId id="299" r:id="rId21"/>
    <p:sldId id="303" r:id="rId22"/>
    <p:sldId id="302" r:id="rId23"/>
    <p:sldId id="300" r:id="rId24"/>
    <p:sldId id="306" r:id="rId25"/>
    <p:sldId id="307" r:id="rId26"/>
    <p:sldId id="323" r:id="rId27"/>
    <p:sldId id="311" r:id="rId28"/>
    <p:sldId id="273" r:id="rId29"/>
    <p:sldId id="292" r:id="rId30"/>
    <p:sldId id="308" r:id="rId31"/>
    <p:sldId id="291" r:id="rId32"/>
    <p:sldId id="309" r:id="rId33"/>
    <p:sldId id="310" r:id="rId34"/>
    <p:sldId id="312" r:id="rId35"/>
    <p:sldId id="313" r:id="rId36"/>
    <p:sldId id="293" r:id="rId37"/>
    <p:sldId id="294" r:id="rId38"/>
    <p:sldId id="271" r:id="rId39"/>
    <p:sldId id="305" r:id="rId40"/>
    <p:sldId id="295" r:id="rId41"/>
    <p:sldId id="320" r:id="rId42"/>
    <p:sldId id="316" r:id="rId43"/>
    <p:sldId id="317" r:id="rId44"/>
    <p:sldId id="319" r:id="rId45"/>
    <p:sldId id="326" r:id="rId46"/>
    <p:sldId id="297" r:id="rId47"/>
    <p:sldId id="298" r:id="rId48"/>
    <p:sldId id="327" r:id="rId49"/>
    <p:sldId id="328" r:id="rId50"/>
    <p:sldId id="269" r:id="rId51"/>
    <p:sldId id="325" r:id="rId52"/>
    <p:sldId id="268" r:id="rId53"/>
    <p:sldId id="324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54"/>
    <p:restoredTop sz="71332" autoAdjust="0"/>
  </p:normalViewPr>
  <p:slideViewPr>
    <p:cSldViewPr snapToGrid="0" snapToObjects="1">
      <p:cViewPr varScale="1">
        <p:scale>
          <a:sx n="60" d="100"/>
          <a:sy n="60" d="100"/>
        </p:scale>
        <p:origin x="-124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7CB7EA-1C72-9043-9F7D-402DC2B2FD4D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3956F-2450-CC4E-8719-B075195E5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39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What kinds of content ‘appear’ in the browser?</a:t>
            </a:r>
            <a:r>
              <a:rPr lang="en-GB" baseline="0" dirty="0" smtClean="0"/>
              <a:t> Think in terms of:</a:t>
            </a:r>
          </a:p>
          <a:p>
            <a:pPr marL="228600" indent="-228600">
              <a:buAutoNum type="arabicPeriod"/>
            </a:pPr>
            <a:r>
              <a:rPr lang="en-GB" baseline="0" dirty="0" smtClean="0"/>
              <a:t>What the user sees? For example, text.</a:t>
            </a:r>
          </a:p>
          <a:p>
            <a:pPr marL="228600" indent="-228600">
              <a:buAutoNum type="arabicPeriod"/>
            </a:pPr>
            <a:r>
              <a:rPr lang="en-GB" baseline="0" dirty="0" smtClean="0"/>
              <a:t>How that content is described e.g. in the view source option</a:t>
            </a:r>
          </a:p>
          <a:p>
            <a:r>
              <a:rPr lang="en-GB" dirty="0" smtClean="0"/>
              <a:t>How is that content presented in the browser?</a:t>
            </a:r>
            <a:endParaRPr lang="en-GB" baseline="0" dirty="0" smtClean="0"/>
          </a:p>
          <a:p>
            <a:pPr marL="228600" indent="-228600">
              <a:buAutoNum type="arabicPeriod"/>
            </a:pPr>
            <a:r>
              <a:rPr lang="en-GB" baseline="0" dirty="0" smtClean="0"/>
              <a:t>Colours, styles </a:t>
            </a:r>
            <a:r>
              <a:rPr lang="en-GB" baseline="0" dirty="0" err="1" smtClean="0"/>
              <a:t>etc</a:t>
            </a:r>
            <a:endParaRPr lang="en-GB" baseline="0" dirty="0" smtClean="0"/>
          </a:p>
          <a:p>
            <a:pPr marL="228600" indent="-228600">
              <a:buAutoNum type="arabicPeriod"/>
            </a:pP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3956F-2450-CC4E-8719-B075195E55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23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What kind of data is sent from server to client?</a:t>
            </a:r>
          </a:p>
          <a:p>
            <a:pPr marL="534988" lvl="1" indent="0">
              <a:buNone/>
            </a:pPr>
            <a:r>
              <a:rPr lang="en-GB" dirty="0" smtClean="0"/>
              <a:t>(Not protocol (HTTP), but content.)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What kind of data is sent from client to server?</a:t>
            </a:r>
          </a:p>
          <a:p>
            <a:pPr marL="534988" lvl="1" indent="0">
              <a:buNone/>
            </a:pPr>
            <a:r>
              <a:rPr lang="en-GB" dirty="0" smtClean="0"/>
              <a:t>(Not protocol (HTTP), but content.)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Why have the kinds of data being sent changed over time?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User experience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Security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Functionality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Performance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Reliability</a:t>
            </a:r>
          </a:p>
          <a:p>
            <a:pPr marL="514350" indent="-514350">
              <a:buFont typeface="+mj-lt"/>
              <a:buAutoNum type="arabicPeriod"/>
            </a:pPr>
            <a:endParaRPr lang="en-GB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How have the kinds of data being sent changed over time?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Once</a:t>
            </a:r>
            <a:r>
              <a:rPr lang="en-GB" baseline="0" dirty="0" smtClean="0"/>
              <a:t> upon a time: </a:t>
            </a:r>
            <a:r>
              <a:rPr lang="en-GB" dirty="0" smtClean="0"/>
              <a:t>Static HTML,</a:t>
            </a:r>
            <a:r>
              <a:rPr lang="en-GB" baseline="0" dirty="0" smtClean="0"/>
              <a:t> with data embedded into the HTML on the server side.</a:t>
            </a:r>
          </a:p>
          <a:p>
            <a:pPr marL="971550" lvl="1" indent="-514350">
              <a:buFont typeface="Arial"/>
              <a:buChar char="•"/>
            </a:pPr>
            <a:r>
              <a:rPr lang="en-GB" baseline="0" dirty="0" smtClean="0"/>
              <a:t>‘Application’ (of HTML, CSS, JavaScript) downloaded to the client; and then an exchange of data between client and server</a:t>
            </a:r>
          </a:p>
          <a:p>
            <a:pPr marL="971550" lvl="1" indent="-514350">
              <a:buFont typeface="Arial"/>
              <a:buChar char="•"/>
            </a:pPr>
            <a:endParaRPr lang="en-GB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How have the ways in which data is sent changed over time?</a:t>
            </a:r>
          </a:p>
          <a:p>
            <a:pPr marL="971550" lvl="1" indent="-514350">
              <a:buFont typeface="Arial"/>
              <a:buChar char="•"/>
            </a:pPr>
            <a:r>
              <a:rPr lang="en-GB" dirty="0" smtClean="0"/>
              <a:t>Increasing use of AJAX,</a:t>
            </a:r>
            <a:r>
              <a:rPr lang="en-GB" baseline="0" dirty="0" smtClean="0"/>
              <a:t> in which the application downloaded data behind the scenes, which means (for example) many HTTP GET requests.</a:t>
            </a:r>
          </a:p>
          <a:p>
            <a:pPr marL="971550" lvl="1" indent="-514350">
              <a:buFont typeface="Arial"/>
              <a:buChar char="•"/>
            </a:pPr>
            <a:r>
              <a:rPr lang="en-GB" baseline="0" dirty="0" smtClean="0"/>
              <a:t>Change in the format of the data e.g. from XML to JSON. JSON is (much more) concise/efficient.</a:t>
            </a:r>
          </a:p>
          <a:p>
            <a:pPr marL="971550" lvl="1" indent="-514350">
              <a:buFont typeface="Arial"/>
              <a:buChar char="•"/>
            </a:pPr>
            <a:r>
              <a:rPr lang="en-GB" baseline="0" dirty="0" smtClean="0"/>
              <a:t>Increasing use of micro-services i.e. pulling data from various sources</a:t>
            </a:r>
          </a:p>
          <a:p>
            <a:pPr marL="971550" lvl="1" indent="-514350">
              <a:buFont typeface="Arial"/>
              <a:buChar char="•"/>
            </a:pPr>
            <a:r>
              <a:rPr lang="en-GB" baseline="0" dirty="0" smtClean="0"/>
              <a:t>Increasing use of CDNs</a:t>
            </a:r>
          </a:p>
          <a:p>
            <a:pPr marL="971550" lvl="1" indent="-514350">
              <a:buFont typeface="Arial"/>
              <a:buChar char="•"/>
            </a:pPr>
            <a:endParaRPr lang="en-GB" baseline="0" dirty="0" smtClean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GB" dirty="0" smtClean="0"/>
              <a:t>Where do events fit in here?</a:t>
            </a:r>
          </a:p>
          <a:p>
            <a:pPr marL="457200" lvl="1" indent="0">
              <a:buFont typeface="Arial"/>
              <a:buNone/>
            </a:pP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3956F-2450-CC4E-8719-B075195E55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0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(From:</a:t>
            </a:r>
            <a:r>
              <a:rPr lang="en-GB" baseline="0" dirty="0" smtClean="0"/>
              <a:t> https://</a:t>
            </a:r>
            <a:r>
              <a:rPr lang="en-GB" baseline="0" dirty="0" err="1" smtClean="0"/>
              <a:t>developer.mozilla.org</a:t>
            </a:r>
            <a:r>
              <a:rPr lang="en-GB" baseline="0" dirty="0" smtClean="0"/>
              <a:t>/en-US/docs/Learn/CSS/</a:t>
            </a:r>
            <a:r>
              <a:rPr lang="en-GB" baseline="0" dirty="0" err="1" smtClean="0"/>
              <a:t>Introduction_to_CSS</a:t>
            </a:r>
            <a:r>
              <a:rPr lang="en-GB" baseline="0" dirty="0" smtClean="0"/>
              <a:t>/</a:t>
            </a:r>
            <a:r>
              <a:rPr lang="en-GB" baseline="0" dirty="0" err="1" smtClean="0"/>
              <a:t>How_CSS_works</a:t>
            </a:r>
            <a:r>
              <a:rPr lang="en-GB" baseline="0" dirty="0" smtClean="0"/>
              <a:t>)</a:t>
            </a:r>
          </a:p>
          <a:p>
            <a:endParaRPr lang="en-GB" dirty="0" smtClean="0"/>
          </a:p>
          <a:p>
            <a:r>
              <a:rPr lang="en-GB" dirty="0" smtClean="0"/>
              <a:t>When a browser displays a document, it must combine the document's content with its style information. It processes the document in two stages:</a:t>
            </a:r>
          </a:p>
          <a:p>
            <a:pPr marL="171450" indent="-171450">
              <a:buFont typeface="Arial"/>
              <a:buChar char="•"/>
            </a:pPr>
            <a:r>
              <a:rPr lang="en-GB" dirty="0" smtClean="0"/>
              <a:t>The browser converts HTML and CSS into the DOM (Document Object Model). The DOM represents the document in the computer's memory. It combines the document's content with its style.</a:t>
            </a:r>
          </a:p>
          <a:p>
            <a:pPr marL="171450" indent="-171450">
              <a:buFont typeface="Arial"/>
              <a:buChar char="•"/>
            </a:pPr>
            <a:r>
              <a:rPr lang="en-GB" dirty="0" smtClean="0"/>
              <a:t>The browser displays the contents of the DOM.</a:t>
            </a:r>
          </a:p>
          <a:p>
            <a:endParaRPr lang="en-GB" dirty="0" smtClean="0"/>
          </a:p>
          <a:p>
            <a:r>
              <a:rPr lang="en-GB" dirty="0" smtClean="0"/>
              <a:t>A DOM has a tree-like structure. Each element, attribute and piece of text in the </a:t>
            </a:r>
            <a:r>
              <a:rPr lang="en-GB" dirty="0" err="1" smtClean="0"/>
              <a:t>markup</a:t>
            </a:r>
            <a:r>
              <a:rPr lang="en-GB" dirty="0" smtClean="0"/>
              <a:t> language becomes a DOM node in the tree structure. The nodes are defined by their relationship to other DOM nodes. Some elements are parents of child nodes, and child nodes have siblings.</a:t>
            </a:r>
          </a:p>
          <a:p>
            <a:endParaRPr lang="en-GB" dirty="0" smtClean="0"/>
          </a:p>
          <a:p>
            <a:r>
              <a:rPr lang="en-GB" dirty="0" smtClean="0"/>
              <a:t>Understanding the DOM helps you design, debug and maintain your CSS because the DOM is where your CSS and the document's content meet up.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3956F-2450-CC4E-8719-B075195E554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47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77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781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0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2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001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48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9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44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9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863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5220D-522B-D544-BB6F-CE5BC5D42333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71F27-0BCE-7D4B-B432-AA99BEF76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40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" TargetMode="External"/><Relationship Id="rId4" Type="http://schemas.openxmlformats.org/officeDocument/2006/relationships/hyperlink" Target="https://developer.mozilla.org/en-US/docs/Web/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mozilla.org/en-US/docs/Web/CS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validator.w3.org/" TargetMode="External"/><Relationship Id="rId3" Type="http://schemas.openxmlformats.org/officeDocument/2006/relationships/hyperlink" Target="https://developer.mozilla.org/en-US/docs/Web/Guide/HTML/HTML5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couchdb.apache.org/" TargetMode="External"/><Relationship Id="rId4" Type="http://schemas.openxmlformats.org/officeDocument/2006/relationships/hyperlink" Target="http://www.gnome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odejs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eveloper.yahoo.com/performance/rules.html" TargetMode="External"/><Relationship Id="rId3" Type="http://schemas.openxmlformats.org/officeDocument/2006/relationships/hyperlink" Target="https://developer.yahoo.com/blogs/ydn/high-performance-sites-importance-front-end-performance-7160.html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SENG365 Web Computing Architecture</a:t>
            </a:r>
            <a:r>
              <a:rPr lang="en-US" sz="4400" smtClean="0"/>
              <a:t>: Overview to </a:t>
            </a:r>
            <a:r>
              <a:rPr lang="en-US" sz="4400" dirty="0" smtClean="0"/>
              <a:t>web clients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Austen Rainer</a:t>
            </a:r>
            <a:br>
              <a:rPr lang="en-US" dirty="0" smtClean="0"/>
            </a:br>
            <a:r>
              <a:rPr lang="en-US" dirty="0" smtClean="0"/>
              <a:t>Course </a:t>
            </a:r>
            <a:r>
              <a:rPr lang="en-US" dirty="0"/>
              <a:t>Coordinator</a:t>
            </a:r>
            <a:br>
              <a:rPr lang="en-US" dirty="0"/>
            </a:br>
            <a:r>
              <a:rPr lang="en-US" dirty="0" err="1"/>
              <a:t>austen.rainer@canterbury.ac.nz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202, Erskine Building</a:t>
            </a:r>
          </a:p>
          <a:p>
            <a:endParaRPr lang="en-US" dirty="0"/>
          </a:p>
        </p:txBody>
      </p:sp>
      <p:sp>
        <p:nvSpPr>
          <p:cNvPr id="4" name="Shape 118"/>
          <p:cNvSpPr/>
          <p:nvPr/>
        </p:nvSpPr>
        <p:spPr>
          <a:xfrm>
            <a:off x="152400" y="1601295"/>
            <a:ext cx="11880095" cy="0"/>
          </a:xfrm>
          <a:prstGeom prst="line">
            <a:avLst/>
          </a:prstGeom>
          <a:ln w="12700">
            <a:solidFill>
              <a:srgbClr val="DA3238"/>
            </a:solidFill>
            <a:miter lim="400000"/>
          </a:ln>
        </p:spPr>
        <p:txBody>
          <a:bodyPr lIns="71856" tIns="71856" rIns="71856" bIns="71856" anchor="ctr"/>
          <a:lstStyle/>
          <a:p>
            <a:pPr defTabSz="1167660">
              <a:defRPr sz="4400"/>
            </a:pPr>
            <a:endParaRPr/>
          </a:p>
        </p:txBody>
      </p:sp>
      <p:pic>
        <p:nvPicPr>
          <p:cNvPr id="5" name="UCRed_CMYK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33701" y="155737"/>
            <a:ext cx="1698794" cy="1307663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0762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sz="3600" b="1" dirty="0" smtClean="0"/>
              <a:t>What is the user experience in the browser?</a:t>
            </a:r>
            <a:endParaRPr lang="en-GB" sz="3600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rcRect t="-6646" b="-6646"/>
          <a:stretch>
            <a:fillRect/>
          </a:stretch>
        </p:blipFill>
        <p:spPr/>
      </p:pic>
      <p:sp>
        <p:nvSpPr>
          <p:cNvPr id="2" name="Text Placeholder 1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What content is shown to the user in the browser</a:t>
            </a:r>
            <a:r>
              <a:rPr lang="en-GB" sz="2400" dirty="0" smtClean="0"/>
              <a:t>?</a:t>
            </a:r>
            <a:endParaRPr lang="en-GB" sz="2400" dirty="0"/>
          </a:p>
        </p:txBody>
      </p:sp>
      <p:sp>
        <p:nvSpPr>
          <p:cNvPr id="6" name="Rectangle 5"/>
          <p:cNvSpPr/>
          <p:nvPr/>
        </p:nvSpPr>
        <p:spPr>
          <a:xfrm>
            <a:off x="8054484" y="5684322"/>
            <a:ext cx="33009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/>
              <a:t>https://</a:t>
            </a:r>
            <a:r>
              <a:rPr lang="en-GB" sz="2400" dirty="0" err="1"/>
              <a:t>www.stuff.co.nz</a:t>
            </a:r>
            <a:r>
              <a:rPr lang="en-GB" sz="2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70240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12192000" cy="680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12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487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94745" y="2102747"/>
            <a:ext cx="1638887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6554111" y="2102747"/>
            <a:ext cx="1638887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n 5"/>
          <p:cNvSpPr/>
          <p:nvPr/>
        </p:nvSpPr>
        <p:spPr>
          <a:xfrm>
            <a:off x="10126032" y="2102746"/>
            <a:ext cx="1232246" cy="1638887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11082" y="2170178"/>
            <a:ext cx="741800" cy="148359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633632" y="2222755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633632" y="2426638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33632" y="3548172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252882" y="2298051"/>
            <a:ext cx="174186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252882" y="3582246"/>
            <a:ext cx="1741863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205553" y="2830045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205553" y="3033928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57441" y="6110086"/>
            <a:ext cx="866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Human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3258860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6843813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180596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3258860" y="5541721"/>
            <a:ext cx="727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6843813" y="554172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Server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10180596" y="5541721"/>
            <a:ext cx="10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Database</a:t>
            </a:r>
            <a:endParaRPr lang="en-GB" dirty="0"/>
          </a:p>
        </p:txBody>
      </p:sp>
      <p:sp>
        <p:nvSpPr>
          <p:cNvPr id="24" name="Rectangle 23"/>
          <p:cNvSpPr/>
          <p:nvPr/>
        </p:nvSpPr>
        <p:spPr>
          <a:xfrm>
            <a:off x="6566667" y="2102746"/>
            <a:ext cx="524964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6569811" y="2664596"/>
            <a:ext cx="49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API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5126600" y="1853423"/>
            <a:ext cx="67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HTTP</a:t>
            </a:r>
            <a:endParaRPr lang="en-GB" dirty="0"/>
          </a:p>
        </p:txBody>
      </p:sp>
      <p:sp>
        <p:nvSpPr>
          <p:cNvPr id="27" name="TextBox 26"/>
          <p:cNvSpPr txBox="1"/>
          <p:nvPr/>
        </p:nvSpPr>
        <p:spPr>
          <a:xfrm>
            <a:off x="257441" y="554172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User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7091630" y="2102746"/>
            <a:ext cx="1097669" cy="57489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7183947" y="2204586"/>
            <a:ext cx="894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Express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7183947" y="2849262"/>
            <a:ext cx="8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Node.js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5126600" y="3548172"/>
            <a:ext cx="11464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Resources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HTML</a:t>
            </a:r>
          </a:p>
          <a:p>
            <a:r>
              <a:rPr lang="en-GB" dirty="0" smtClean="0"/>
              <a:t>CSS</a:t>
            </a:r>
          </a:p>
          <a:p>
            <a:r>
              <a:rPr lang="en-GB" dirty="0" smtClean="0"/>
              <a:t>JavaScript</a:t>
            </a:r>
            <a:br>
              <a:rPr lang="en-GB" dirty="0" smtClean="0"/>
            </a:br>
            <a:r>
              <a:rPr lang="mr-IN" dirty="0" smtClean="0"/>
              <a:t>…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8479968" y="2432126"/>
            <a:ext cx="1465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Queries (SQL)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5126600" y="2437215"/>
            <a:ext cx="86921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 smtClean="0"/>
              <a:t>Data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600" dirty="0" smtClean="0"/>
              <a:t>JSON,</a:t>
            </a:r>
            <a:r>
              <a:rPr lang="en-GB" sz="1600" dirty="0"/>
              <a:t/>
            </a:r>
            <a:br>
              <a:rPr lang="en-GB" sz="1600" dirty="0"/>
            </a:br>
            <a:r>
              <a:rPr lang="en-GB" sz="1600" dirty="0" smtClean="0"/>
              <a:t>XML,</a:t>
            </a:r>
            <a:r>
              <a:rPr lang="mr-IN" sz="1600" dirty="0" smtClean="0"/>
              <a:t>…</a:t>
            </a:r>
            <a:endParaRPr lang="en-GB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10028534" y="3741633"/>
            <a:ext cx="2029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Relational</a:t>
            </a:r>
            <a:br>
              <a:rPr lang="en-GB" dirty="0" smtClean="0"/>
            </a:br>
            <a:r>
              <a:rPr lang="en-GB" dirty="0" smtClean="0"/>
              <a:t>Not-only relational</a:t>
            </a:r>
            <a:br>
              <a:rPr lang="en-GB" dirty="0" smtClean="0"/>
            </a:br>
            <a:r>
              <a:rPr lang="en-GB" dirty="0" smtClean="0"/>
              <a:t>Object</a:t>
            </a:r>
            <a:endParaRPr lang="en-GB" dirty="0"/>
          </a:p>
        </p:txBody>
      </p:sp>
      <p:sp>
        <p:nvSpPr>
          <p:cNvPr id="34" name="Rectangle 33"/>
          <p:cNvSpPr/>
          <p:nvPr/>
        </p:nvSpPr>
        <p:spPr>
          <a:xfrm>
            <a:off x="3002828" y="2108057"/>
            <a:ext cx="816627" cy="54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3002828" y="2662142"/>
            <a:ext cx="816627" cy="504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/>
          <p:cNvSpPr txBox="1"/>
          <p:nvPr/>
        </p:nvSpPr>
        <p:spPr>
          <a:xfrm>
            <a:off x="3052919" y="221182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HTML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3086104" y="2786726"/>
            <a:ext cx="519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CSS</a:t>
            </a:r>
            <a:endParaRPr lang="en-GB" dirty="0"/>
          </a:p>
        </p:txBody>
      </p:sp>
      <p:sp>
        <p:nvSpPr>
          <p:cNvPr id="38" name="TextBox 37"/>
          <p:cNvSpPr txBox="1"/>
          <p:nvPr/>
        </p:nvSpPr>
        <p:spPr>
          <a:xfrm>
            <a:off x="3234629" y="3284445"/>
            <a:ext cx="36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JS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3966483" y="2740030"/>
            <a:ext cx="5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APIs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8479968" y="3046389"/>
            <a:ext cx="146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(data)</a:t>
            </a:r>
            <a:endParaRPr lang="en-GB" dirty="0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257441" y="5288488"/>
            <a:ext cx="11800365" cy="0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3002828" y="3162476"/>
            <a:ext cx="816627" cy="57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668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/>
              <a:t>W</a:t>
            </a:r>
            <a:r>
              <a:rPr lang="en-GB" dirty="0" smtClean="0"/>
              <a:t>hat kinds </a:t>
            </a:r>
            <a:r>
              <a:rPr lang="en-GB" dirty="0"/>
              <a:t>of data </a:t>
            </a:r>
            <a:r>
              <a:rPr lang="en-GB" dirty="0" smtClean="0"/>
              <a:t>are sent from server to client?</a:t>
            </a:r>
          </a:p>
          <a:p>
            <a:pPr marL="534988" lvl="1" indent="0">
              <a:buNone/>
            </a:pPr>
            <a:r>
              <a:rPr lang="en-GB" dirty="0" smtClean="0"/>
              <a:t>(Not protocol (HTTP), but data.)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What kinds of data are sent from client to server</a:t>
            </a:r>
            <a:r>
              <a:rPr lang="en-GB" dirty="0" smtClean="0"/>
              <a:t>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URLs for API endpoints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What else?</a:t>
            </a:r>
            <a:endParaRPr lang="en-GB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Why </a:t>
            </a:r>
            <a:r>
              <a:rPr lang="en-GB" dirty="0" smtClean="0"/>
              <a:t>and how have things changed over </a:t>
            </a:r>
            <a:r>
              <a:rPr lang="en-GB" dirty="0" smtClean="0"/>
              <a:t>time, since 1990s?</a:t>
            </a:r>
            <a:endParaRPr lang="en-GB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Why have these kinds of data changed over time?</a:t>
            </a:r>
            <a:endParaRPr lang="en-GB" dirty="0"/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How have </a:t>
            </a:r>
            <a:r>
              <a:rPr lang="en-GB" dirty="0"/>
              <a:t>the kinds of data </a:t>
            </a:r>
            <a:r>
              <a:rPr lang="en-GB" dirty="0" smtClean="0"/>
              <a:t>changed </a:t>
            </a:r>
            <a:r>
              <a:rPr lang="en-GB" dirty="0"/>
              <a:t>over time</a:t>
            </a:r>
            <a:r>
              <a:rPr lang="en-GB" dirty="0" smtClean="0"/>
              <a:t>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How have the ways in which data is sent changed over time?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What kinds of processing are happening on the client side?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Where </a:t>
            </a:r>
            <a:r>
              <a:rPr lang="en-GB" dirty="0" smtClean="0"/>
              <a:t>do (asynchronous) </a:t>
            </a:r>
            <a:r>
              <a:rPr lang="en-GB" i="1" dirty="0" smtClean="0"/>
              <a:t>events</a:t>
            </a:r>
            <a:r>
              <a:rPr lang="en-GB" dirty="0" smtClean="0"/>
              <a:t> fit in here?</a:t>
            </a:r>
          </a:p>
          <a:p>
            <a:pPr marL="0" indent="0" algn="r">
              <a:buNone/>
            </a:pPr>
            <a:r>
              <a:rPr lang="en-GB" sz="2600" dirty="0" smtClean="0"/>
              <a:t>(Data may be different to content </a:t>
            </a:r>
            <a:r>
              <a:rPr lang="mr-IN" sz="2600" dirty="0" smtClean="0"/>
              <a:t>–</a:t>
            </a:r>
            <a:r>
              <a:rPr lang="en-GB" sz="2600" dirty="0" smtClean="0"/>
              <a:t> I’ll explain later.)</a:t>
            </a:r>
            <a:endParaRPr lang="en-GB" sz="2600" dirty="0"/>
          </a:p>
        </p:txBody>
      </p:sp>
    </p:spTree>
    <p:extLst>
      <p:ext uri="{BB962C8B-B14F-4D97-AF65-F5344CB8AC3E}">
        <p14:creationId xmlns:p14="http://schemas.microsoft.com/office/powerpoint/2010/main" val="242064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965260" y="2143121"/>
            <a:ext cx="2971782" cy="3791552"/>
            <a:chOff x="1766777" y="1657736"/>
            <a:chExt cx="2971782" cy="3791552"/>
          </a:xfrm>
        </p:grpSpPr>
        <p:sp>
          <p:nvSpPr>
            <p:cNvPr id="4" name="Rectangle 3"/>
            <p:cNvSpPr/>
            <p:nvPr/>
          </p:nvSpPr>
          <p:spPr>
            <a:xfrm>
              <a:off x="1859467" y="1987286"/>
              <a:ext cx="2626315" cy="2626315"/>
            </a:xfrm>
            <a:prstGeom prst="rect">
              <a:avLst/>
            </a:prstGeom>
            <a:noFill/>
            <a:ln w="28575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885221" y="2038362"/>
              <a:ext cx="9555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HTML + CSS</a:t>
              </a:r>
              <a:endParaRPr lang="en-GB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597869" y="3193158"/>
              <a:ext cx="11465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JavaScript</a:t>
              </a:r>
              <a:endParaRPr lang="en-GB" dirty="0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1859467" y="2736767"/>
              <a:ext cx="2626315" cy="0"/>
            </a:xfrm>
            <a:prstGeom prst="line">
              <a:avLst/>
            </a:prstGeom>
            <a:ln w="3175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1845121" y="3582985"/>
              <a:ext cx="2626315" cy="0"/>
            </a:xfrm>
            <a:prstGeom prst="line">
              <a:avLst/>
            </a:prstGeom>
            <a:ln w="3175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3417591" y="2038362"/>
              <a:ext cx="10110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DOM + CSSOM</a:t>
              </a:r>
              <a:endParaRPr lang="en-GB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955177" y="2780743"/>
              <a:ext cx="24062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Libraries &amp; Frameworks</a:t>
              </a:r>
              <a:endParaRPr lang="en-GB" dirty="0"/>
            </a:p>
          </p:txBody>
        </p:sp>
        <p:cxnSp>
          <p:nvCxnSpPr>
            <p:cNvPr id="11" name="Straight Connector 10"/>
            <p:cNvCxnSpPr>
              <a:stCxn id="4" idx="0"/>
            </p:cNvCxnSpPr>
            <p:nvPr/>
          </p:nvCxnSpPr>
          <p:spPr>
            <a:xfrm flipH="1">
              <a:off x="3158279" y="1987286"/>
              <a:ext cx="0" cy="735737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859467" y="3178935"/>
              <a:ext cx="2611969" cy="0"/>
            </a:xfrm>
            <a:prstGeom prst="line">
              <a:avLst/>
            </a:prstGeom>
            <a:ln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845121" y="4081713"/>
              <a:ext cx="2626315" cy="0"/>
            </a:xfrm>
            <a:prstGeom prst="line">
              <a:avLst/>
            </a:prstGeom>
            <a:ln w="3175" cmpd="sng">
              <a:solidFill>
                <a:srgbClr val="4F81BD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2451151" y="3669565"/>
              <a:ext cx="1492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APIs e.g. AJAX</a:t>
              </a:r>
              <a:endParaRPr lang="en-GB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568142" y="4186549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Other stuff</a:t>
              </a:r>
              <a:endParaRPr lang="en-GB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859467" y="4802957"/>
              <a:ext cx="2626315" cy="517727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240957" y="4875107"/>
              <a:ext cx="1834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Device | platform</a:t>
              </a:r>
              <a:endParaRPr lang="en-GB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795639" y="1659225"/>
              <a:ext cx="29429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i="1" dirty="0" smtClean="0"/>
                <a:t>Largely standardised across browsers</a:t>
              </a:r>
              <a:endParaRPr lang="en-GB" sz="1400" i="1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1766777" y="1657736"/>
              <a:ext cx="2805680" cy="3791552"/>
            </a:xfrm>
            <a:prstGeom prst="rect">
              <a:avLst/>
            </a:prstGeom>
            <a:noFill/>
            <a:ln w="38100" cmpd="sng">
              <a:solidFill>
                <a:srgbClr val="7030A0"/>
              </a:solidFill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 peep inside a web client (</a:t>
            </a:r>
            <a:r>
              <a:rPr lang="en-GB" dirty="0"/>
              <a:t>browser</a:t>
            </a:r>
            <a:r>
              <a:rPr lang="en-GB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1532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Overview to the main client-side technologies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217140"/>
            <a:ext cx="2540000" cy="25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379" y="217140"/>
            <a:ext cx="1808939" cy="2547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9871" y="206711"/>
            <a:ext cx="2426224" cy="257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517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Client-side: HTML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1847" y="439738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37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HTML?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“HTML</a:t>
            </a:r>
            <a:r>
              <a:rPr lang="en-US" dirty="0"/>
              <a:t> (</a:t>
            </a:r>
            <a:r>
              <a:rPr lang="en-US" dirty="0" err="1"/>
              <a:t>HyperText</a:t>
            </a:r>
            <a:r>
              <a:rPr lang="en-US" dirty="0"/>
              <a:t> Markup Language) is the most basic building block of the Web. It describes and defines the </a:t>
            </a:r>
            <a:r>
              <a:rPr lang="en-US" b="1" dirty="0"/>
              <a:t>content</a:t>
            </a:r>
            <a:r>
              <a:rPr lang="en-US" dirty="0"/>
              <a:t> of a </a:t>
            </a:r>
            <a:r>
              <a:rPr lang="en-US" b="1" dirty="0"/>
              <a:t>webpage</a:t>
            </a:r>
            <a:r>
              <a:rPr lang="en-US" dirty="0"/>
              <a:t>. Other technologies besides HTML are generally used to describe a webpage's appearance/presentation (</a:t>
            </a:r>
            <a:r>
              <a:rPr lang="en-US" u="sng" dirty="0">
                <a:hlinkClick r:id="rId2"/>
              </a:rPr>
              <a:t>CSS</a:t>
            </a:r>
            <a:r>
              <a:rPr lang="en-US" dirty="0"/>
              <a:t>) or functionality (</a:t>
            </a:r>
            <a:r>
              <a:rPr lang="en-US" u="sng" dirty="0">
                <a:hlinkClick r:id="rId3"/>
              </a:rPr>
              <a:t>JavaScript</a:t>
            </a:r>
            <a:r>
              <a:rPr lang="en-US" dirty="0"/>
              <a:t>).</a:t>
            </a:r>
            <a:r>
              <a:rPr lang="en-US" dirty="0" smtClean="0"/>
              <a:t>”</a:t>
            </a:r>
            <a:br>
              <a:rPr lang="en-US" dirty="0" smtClean="0"/>
            </a:b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(</a:t>
            </a:r>
            <a:r>
              <a:rPr lang="en-US" u="sng" dirty="0">
                <a:hlinkClick r:id="rId4"/>
              </a:rPr>
              <a:t>https://developer.mozilla.org/en-US/docs/Web/HTML</a:t>
            </a:r>
            <a:r>
              <a:rPr lang="en-US" dirty="0" smtClean="0"/>
              <a:t>)</a:t>
            </a:r>
          </a:p>
          <a:p>
            <a:pPr marL="0" indent="0" algn="r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 smtClean="0"/>
              <a:t>Notes</a:t>
            </a:r>
          </a:p>
          <a:p>
            <a:r>
              <a:rPr lang="en-US" sz="3200" dirty="0" smtClean="0"/>
              <a:t>Be careful about the difference between </a:t>
            </a:r>
            <a:r>
              <a:rPr lang="en-US" sz="3200" b="1" i="1" dirty="0" smtClean="0"/>
              <a:t>content</a:t>
            </a:r>
            <a:r>
              <a:rPr lang="en-US" sz="3200" dirty="0" smtClean="0"/>
              <a:t> and </a:t>
            </a:r>
            <a:r>
              <a:rPr lang="en-US" sz="3200" b="1" i="1" dirty="0" smtClean="0"/>
              <a:t>data</a:t>
            </a:r>
            <a:r>
              <a:rPr lang="en-US" sz="3200" dirty="0" smtClean="0"/>
              <a:t>.</a:t>
            </a:r>
            <a:r>
              <a:rPr lang="en-GB" sz="3200" dirty="0" smtClean="0"/>
              <a:t> </a:t>
            </a:r>
          </a:p>
          <a:p>
            <a:r>
              <a:rPr lang="en-GB" sz="3200" dirty="0" smtClean="0"/>
              <a:t>Also, be careful about your concept of a </a:t>
            </a:r>
            <a:r>
              <a:rPr lang="en-GB" sz="3200" b="1" dirty="0" smtClean="0"/>
              <a:t>webpage</a:t>
            </a:r>
            <a:r>
              <a:rPr lang="en-GB" sz="3200" dirty="0" smtClean="0"/>
              <a:t>. </a:t>
            </a:r>
            <a:r>
              <a:rPr lang="en-GB" sz="3200" dirty="0" smtClean="0"/>
              <a:t>What constitutes a ‘web page’ has changed over time.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93233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Yeah, okay, but what is HTML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HTML is a declarative ‘language’, comprising:</a:t>
            </a:r>
          </a:p>
          <a:p>
            <a:r>
              <a:rPr lang="en-GB" dirty="0"/>
              <a:t>a</a:t>
            </a:r>
            <a:r>
              <a:rPr lang="en-GB" dirty="0" smtClean="0"/>
              <a:t> declaration of a document type (HTML), together with a</a:t>
            </a:r>
          </a:p>
          <a:p>
            <a:r>
              <a:rPr lang="en-GB" i="1" dirty="0"/>
              <a:t>h</a:t>
            </a:r>
            <a:r>
              <a:rPr lang="en-GB" i="1" dirty="0" smtClean="0"/>
              <a:t>ierarchical</a:t>
            </a:r>
            <a:r>
              <a:rPr lang="en-GB" dirty="0" smtClean="0"/>
              <a:t> structure of (nested) HTML elements, </a:t>
            </a:r>
            <a:r>
              <a:rPr lang="en-GB" dirty="0" smtClean="0"/>
              <a:t>where</a:t>
            </a:r>
          </a:p>
          <a:p>
            <a:r>
              <a:rPr lang="en-GB" dirty="0" smtClean="0"/>
              <a:t>elements are identified by tags, and</a:t>
            </a:r>
            <a:endParaRPr lang="en-GB" dirty="0" smtClean="0"/>
          </a:p>
          <a:p>
            <a:r>
              <a:rPr lang="en-GB" dirty="0"/>
              <a:t>e</a:t>
            </a:r>
            <a:r>
              <a:rPr lang="en-GB" dirty="0" smtClean="0"/>
              <a:t>lements typically contain some kind of </a:t>
            </a:r>
            <a:r>
              <a:rPr lang="en-GB" b="1" dirty="0" smtClean="0"/>
              <a:t>content</a:t>
            </a:r>
            <a:r>
              <a:rPr lang="en-GB" dirty="0" smtClean="0"/>
              <a:t> (to display), and where</a:t>
            </a:r>
          </a:p>
          <a:p>
            <a:r>
              <a:rPr lang="en-GB" dirty="0"/>
              <a:t>e</a:t>
            </a:r>
            <a:r>
              <a:rPr lang="en-GB" dirty="0" smtClean="0"/>
              <a:t>lements may have attributes, in which</a:t>
            </a:r>
          </a:p>
          <a:p>
            <a:r>
              <a:rPr lang="en-GB" dirty="0"/>
              <a:t>a</a:t>
            </a:r>
            <a:r>
              <a:rPr lang="en-GB" dirty="0" smtClean="0"/>
              <a:t>ttributes define characteristics of elements, </a:t>
            </a:r>
            <a:endParaRPr lang="en-GB" dirty="0" smtClean="0"/>
          </a:p>
          <a:p>
            <a:r>
              <a:rPr lang="en-GB" dirty="0"/>
              <a:t>a</a:t>
            </a:r>
            <a:r>
              <a:rPr lang="en-GB" dirty="0" smtClean="0"/>
              <a:t>ttributes </a:t>
            </a:r>
            <a:r>
              <a:rPr lang="en-GB" dirty="0" smtClean="0"/>
              <a:t>often </a:t>
            </a:r>
            <a:r>
              <a:rPr lang="en-GB" dirty="0" smtClean="0"/>
              <a:t>have </a:t>
            </a:r>
            <a:r>
              <a:rPr lang="en-GB" dirty="0" smtClean="0"/>
              <a:t>values (for the characteristics), </a:t>
            </a:r>
            <a:endParaRPr lang="en-GB" dirty="0"/>
          </a:p>
          <a:p>
            <a:r>
              <a:rPr lang="en-GB" dirty="0"/>
              <a:t>a</a:t>
            </a:r>
            <a:r>
              <a:rPr lang="en-GB" dirty="0" smtClean="0"/>
              <a:t>ttributes allow cross-referencing to CSS and JavaScript, and</a:t>
            </a:r>
          </a:p>
          <a:p>
            <a:r>
              <a:rPr lang="en-GB" dirty="0"/>
              <a:t>a</a:t>
            </a:r>
            <a:r>
              <a:rPr lang="en-GB" dirty="0" smtClean="0"/>
              <a:t>ttributes may be </a:t>
            </a:r>
            <a:r>
              <a:rPr lang="en-GB" b="1" dirty="0" smtClean="0"/>
              <a:t>custom-defined</a:t>
            </a:r>
            <a:r>
              <a:rPr lang="en-GB" dirty="0" smtClean="0"/>
              <a:t>.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(There are new elements in HTML5.)</a:t>
            </a:r>
          </a:p>
        </p:txBody>
      </p:sp>
    </p:spTree>
    <p:extLst>
      <p:ext uri="{BB962C8B-B14F-4D97-AF65-F5344CB8AC3E}">
        <p14:creationId xmlns:p14="http://schemas.microsoft.com/office/powerpoint/2010/main" val="2500075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35" y="1506938"/>
            <a:ext cx="3051089" cy="385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496" y="1501570"/>
            <a:ext cx="2700692" cy="3853467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 idx="4294967295"/>
          </p:nvPr>
        </p:nvSpPr>
        <p:spPr>
          <a:xfrm>
            <a:off x="374835" y="7133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 smtClean="0"/>
              <a:t>Teaching team</a:t>
            </a:r>
            <a:endParaRPr lang="en-US" sz="5400" dirty="0"/>
          </a:p>
        </p:txBody>
      </p:sp>
      <p:sp>
        <p:nvSpPr>
          <p:cNvPr id="9" name="TextBox 8"/>
          <p:cNvSpPr txBox="1"/>
          <p:nvPr/>
        </p:nvSpPr>
        <p:spPr>
          <a:xfrm>
            <a:off x="374835" y="5479988"/>
            <a:ext cx="2201757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Tom Young</a:t>
            </a:r>
          </a:p>
          <a:p>
            <a:r>
              <a:rPr lang="en-US" sz="2000" dirty="0" smtClean="0"/>
              <a:t>The Mastermind</a:t>
            </a:r>
          </a:p>
          <a:p>
            <a:r>
              <a:rPr lang="en-US" sz="2400" dirty="0" smtClean="0"/>
              <a:t>Lecturer, Term 3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9225496" y="5465503"/>
            <a:ext cx="27006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Austen Rainer</a:t>
            </a:r>
          </a:p>
          <a:p>
            <a:r>
              <a:rPr lang="en-US" sz="2000" dirty="0" smtClean="0"/>
              <a:t>The Enforcer</a:t>
            </a:r>
          </a:p>
          <a:p>
            <a:r>
              <a:rPr lang="en-US" sz="2000" dirty="0" smtClean="0"/>
              <a:t>Course Coordinator &amp; Lecturer, Term 4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584" y="1501570"/>
            <a:ext cx="2568000" cy="3852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516584" y="5479988"/>
            <a:ext cx="242976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Ashley Williams</a:t>
            </a:r>
          </a:p>
          <a:p>
            <a:r>
              <a:rPr lang="en-US" sz="2000" dirty="0" smtClean="0"/>
              <a:t>The Explosives Expert</a:t>
            </a:r>
          </a:p>
          <a:p>
            <a:r>
              <a:rPr lang="en-US" sz="2400" dirty="0" smtClean="0"/>
              <a:t>Tutor</a:t>
            </a:r>
            <a:endParaRPr 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6204077" y="5480743"/>
            <a:ext cx="223368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James Watson</a:t>
            </a:r>
          </a:p>
          <a:p>
            <a:r>
              <a:rPr lang="en-US" sz="2000" dirty="0" smtClean="0"/>
              <a:t>The Getaway Driver</a:t>
            </a:r>
          </a:p>
          <a:p>
            <a:r>
              <a:rPr lang="en-US" sz="2400" dirty="0" smtClean="0"/>
              <a:t>Tutor</a:t>
            </a:r>
            <a:endParaRPr lang="en-US" sz="240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077" y="1499695"/>
            <a:ext cx="2901926" cy="38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48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b="1" dirty="0" smtClean="0"/>
              <a:t>Basic example of HTML page</a:t>
            </a:r>
            <a:endParaRPr lang="en-GB" sz="36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24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GB" sz="2400" dirty="0" smtClean="0">
                <a:latin typeface="Courier"/>
                <a:cs typeface="Courier"/>
              </a:rPr>
              <a:t>&lt;</a:t>
            </a:r>
            <a:r>
              <a:rPr lang="en-GB" sz="2400" dirty="0">
                <a:latin typeface="Courier"/>
                <a:cs typeface="Courier"/>
              </a:rPr>
              <a:t>!DOCTYPE html&gt;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>
                <a:latin typeface="Courier"/>
                <a:cs typeface="Courier"/>
              </a:rPr>
              <a:t>&lt;html </a:t>
            </a:r>
            <a:r>
              <a:rPr lang="en-GB" sz="2400" dirty="0" err="1">
                <a:latin typeface="Courier"/>
                <a:cs typeface="Courier"/>
              </a:rPr>
              <a:t>lang</a:t>
            </a:r>
            <a:r>
              <a:rPr lang="en-GB" sz="2400" dirty="0">
                <a:latin typeface="Courier"/>
                <a:cs typeface="Courier"/>
              </a:rPr>
              <a:t>="en"&gt;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 smtClean="0">
                <a:latin typeface="Courier"/>
                <a:cs typeface="Courier"/>
              </a:rPr>
              <a:t>	&lt;</a:t>
            </a:r>
            <a:r>
              <a:rPr lang="en-GB" sz="2400" dirty="0">
                <a:latin typeface="Courier"/>
                <a:cs typeface="Courier"/>
              </a:rPr>
              <a:t>head&gt;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>
                <a:latin typeface="Courier"/>
                <a:cs typeface="Courier"/>
              </a:rPr>
              <a:t>    </a:t>
            </a:r>
            <a:r>
              <a:rPr lang="en-GB" sz="2400" dirty="0" smtClean="0">
                <a:latin typeface="Courier"/>
                <a:cs typeface="Courier"/>
              </a:rPr>
              <a:t>		&lt;</a:t>
            </a:r>
            <a:r>
              <a:rPr lang="en-GB" sz="2400" dirty="0">
                <a:latin typeface="Courier"/>
                <a:cs typeface="Courier"/>
              </a:rPr>
              <a:t>meta charset="UTF-8"&gt;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>
                <a:latin typeface="Courier"/>
                <a:cs typeface="Courier"/>
              </a:rPr>
              <a:t>    </a:t>
            </a:r>
            <a:r>
              <a:rPr lang="en-GB" sz="2400" dirty="0" smtClean="0">
                <a:latin typeface="Courier"/>
                <a:cs typeface="Courier"/>
              </a:rPr>
              <a:t>		&lt;</a:t>
            </a:r>
            <a:r>
              <a:rPr lang="en-GB" sz="2400" dirty="0">
                <a:latin typeface="Courier"/>
                <a:cs typeface="Courier"/>
              </a:rPr>
              <a:t>title</a:t>
            </a:r>
            <a:r>
              <a:rPr lang="en-GB" sz="2400" dirty="0" smtClean="0">
                <a:latin typeface="Courier"/>
                <a:cs typeface="Courier"/>
              </a:rPr>
              <a:t>&gt;A title</a:t>
            </a:r>
            <a:r>
              <a:rPr lang="en-GB" sz="2400" dirty="0">
                <a:latin typeface="Courier"/>
                <a:cs typeface="Courier"/>
              </a:rPr>
              <a:t>&lt;/title&gt;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 smtClean="0">
                <a:latin typeface="Courier"/>
                <a:cs typeface="Courier"/>
              </a:rPr>
              <a:t>	&lt;</a:t>
            </a:r>
            <a:r>
              <a:rPr lang="en-GB" sz="2400" dirty="0">
                <a:latin typeface="Courier"/>
                <a:cs typeface="Courier"/>
              </a:rPr>
              <a:t>/head&gt;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 smtClean="0">
                <a:latin typeface="Courier"/>
                <a:cs typeface="Courier"/>
              </a:rPr>
              <a:t>	&lt;</a:t>
            </a:r>
            <a:r>
              <a:rPr lang="en-GB" sz="2400" dirty="0">
                <a:latin typeface="Courier"/>
                <a:cs typeface="Courier"/>
              </a:rPr>
              <a:t>body&gt;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>
                <a:latin typeface="Courier"/>
                <a:cs typeface="Courier"/>
              </a:rPr>
              <a:t/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 smtClean="0">
                <a:latin typeface="Courier"/>
                <a:cs typeface="Courier"/>
              </a:rPr>
              <a:t>	&lt;</a:t>
            </a:r>
            <a:r>
              <a:rPr lang="en-GB" sz="2400" dirty="0">
                <a:latin typeface="Courier"/>
                <a:cs typeface="Courier"/>
              </a:rPr>
              <a:t>/body&gt;</a:t>
            </a:r>
            <a:br>
              <a:rPr lang="en-GB" sz="2400" dirty="0">
                <a:latin typeface="Courier"/>
                <a:cs typeface="Courier"/>
              </a:rPr>
            </a:br>
            <a:r>
              <a:rPr lang="en-GB" sz="2400" dirty="0">
                <a:latin typeface="Courier"/>
                <a:cs typeface="Courier"/>
              </a:rPr>
              <a:t>&lt;/html</a:t>
            </a:r>
            <a:r>
              <a:rPr lang="en-GB" sz="2400" dirty="0" smtClean="0">
                <a:latin typeface="Courier"/>
                <a:cs typeface="Courier"/>
              </a:rPr>
              <a:t>&gt;	</a:t>
            </a:r>
            <a:endParaRPr lang="en-GB" sz="2400" dirty="0">
              <a:latin typeface="Courier"/>
              <a:cs typeface="Courier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GB" sz="2400" dirty="0" smtClean="0"/>
              <a:t>HTML comprises:</a:t>
            </a:r>
          </a:p>
          <a:p>
            <a:pPr marL="285750" indent="-285750">
              <a:buFont typeface="Arial"/>
              <a:buChar char="•"/>
            </a:pPr>
            <a:r>
              <a:rPr lang="en-GB" sz="2400" dirty="0" smtClean="0"/>
              <a:t>Document type declaration</a:t>
            </a:r>
          </a:p>
          <a:p>
            <a:pPr marL="285750" indent="-285750">
              <a:buFont typeface="Arial"/>
              <a:buChar char="•"/>
            </a:pPr>
            <a:r>
              <a:rPr lang="en-GB" sz="2400" dirty="0" smtClean="0"/>
              <a:t>Elements, organised into a hierarchy, e.g.</a:t>
            </a:r>
          </a:p>
          <a:p>
            <a:pPr marL="742950" lvl="1" indent="-285750">
              <a:buFont typeface="Arial"/>
              <a:buChar char="•"/>
            </a:pPr>
            <a:r>
              <a:rPr lang="en-GB" sz="2000" dirty="0" smtClean="0"/>
              <a:t>&lt;html&gt;</a:t>
            </a:r>
          </a:p>
          <a:p>
            <a:pPr marL="1200150" lvl="2" indent="-285750">
              <a:buFont typeface="Arial"/>
              <a:buChar char="•"/>
            </a:pPr>
            <a:r>
              <a:rPr lang="en-GB" sz="1800" dirty="0" smtClean="0"/>
              <a:t>&lt;head&gt;</a:t>
            </a:r>
          </a:p>
          <a:p>
            <a:pPr marL="1200150" lvl="2" indent="-285750">
              <a:buFont typeface="Arial"/>
              <a:buChar char="•"/>
            </a:pPr>
            <a:r>
              <a:rPr lang="en-GB" sz="1800" dirty="0" smtClean="0"/>
              <a:t>&lt;body&gt;</a:t>
            </a:r>
          </a:p>
          <a:p>
            <a:pPr marL="285750" indent="-285750">
              <a:buFont typeface="Arial"/>
              <a:buChar char="•"/>
            </a:pPr>
            <a:r>
              <a:rPr lang="en-GB" sz="2400" dirty="0" smtClean="0"/>
              <a:t>Attributes of elements, with values</a:t>
            </a:r>
          </a:p>
          <a:p>
            <a:pPr marL="742950" lvl="1" indent="-285750">
              <a:buFont typeface="Arial"/>
              <a:buChar char="•"/>
            </a:pPr>
            <a:r>
              <a:rPr lang="en-GB" sz="2400" dirty="0" err="1">
                <a:latin typeface="Courier"/>
                <a:cs typeface="Courier"/>
              </a:rPr>
              <a:t>l</a:t>
            </a:r>
            <a:r>
              <a:rPr lang="en-GB" sz="2400" dirty="0" err="1" smtClean="0">
                <a:latin typeface="Courier"/>
                <a:cs typeface="Courier"/>
              </a:rPr>
              <a:t>ang</a:t>
            </a:r>
            <a:r>
              <a:rPr lang="en-GB" sz="2400" dirty="0" smtClean="0">
                <a:latin typeface="Courier"/>
                <a:cs typeface="Courier"/>
              </a:rPr>
              <a:t>=“en”</a:t>
            </a:r>
          </a:p>
        </p:txBody>
      </p:sp>
    </p:spTree>
    <p:extLst>
      <p:ext uri="{BB962C8B-B14F-4D97-AF65-F5344CB8AC3E}">
        <p14:creationId xmlns:p14="http://schemas.microsoft.com/office/powerpoint/2010/main" val="4044738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541" y="907048"/>
            <a:ext cx="5037021" cy="380617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94080" y="4543941"/>
            <a:ext cx="6882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http://</a:t>
            </a:r>
            <a:r>
              <a:rPr lang="en-GB" sz="1600" dirty="0" err="1"/>
              <a:t>www.corelangs.com</a:t>
            </a:r>
            <a:r>
              <a:rPr lang="en-GB" sz="1600" dirty="0"/>
              <a:t>/html/introduction/</a:t>
            </a:r>
            <a:r>
              <a:rPr lang="en-GB" sz="1600" dirty="0" err="1"/>
              <a:t>img</a:t>
            </a:r>
            <a:r>
              <a:rPr lang="en-GB" sz="1600" dirty="0"/>
              <a:t>/html-page-</a:t>
            </a:r>
            <a:r>
              <a:rPr lang="en-GB" sz="1600" dirty="0" err="1"/>
              <a:t>structure.png</a:t>
            </a:r>
            <a:endParaRPr lang="en-GB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1021192" y="2518833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Courier"/>
                <a:cs typeface="Courier"/>
              </a:rPr>
              <a:t>document</a:t>
            </a:r>
            <a:endParaRPr lang="en-GB" dirty="0">
              <a:latin typeface="Courier"/>
              <a:cs typeface="Courier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2321548" y="2703499"/>
            <a:ext cx="914400" cy="0"/>
          </a:xfrm>
          <a:prstGeom prst="line">
            <a:avLst/>
          </a:prstGeom>
          <a:ln w="28575" cmpd="sng">
            <a:solidFill>
              <a:srgbClr val="FF666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881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240" y="796959"/>
            <a:ext cx="7992299" cy="45745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353223" y="5371499"/>
            <a:ext cx="95141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/>
              <a:t>http://</a:t>
            </a:r>
            <a:r>
              <a:rPr lang="en-GB" sz="1600" dirty="0" err="1"/>
              <a:t>help.madcapsoftware.com</a:t>
            </a:r>
            <a:r>
              <a:rPr lang="en-GB" sz="1600" dirty="0"/>
              <a:t>/flare2017r2/Content/Resources/Images/Flare/</a:t>
            </a:r>
            <a:r>
              <a:rPr lang="en-GB" sz="1600" dirty="0" err="1"/>
              <a:t>page_structure_example.png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524688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HTML elements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66549" y="1536175"/>
            <a:ext cx="115230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For example, if we wanted to write the following on a web page:</a:t>
            </a:r>
          </a:p>
          <a:p>
            <a:endParaRPr lang="en-GB" sz="3200" dirty="0" smtClean="0"/>
          </a:p>
          <a:p>
            <a:r>
              <a:rPr lang="en-GB" sz="3200" dirty="0" smtClean="0"/>
              <a:t>    We need </a:t>
            </a:r>
            <a:r>
              <a:rPr lang="en-GB" sz="3200" dirty="0"/>
              <a:t>more Māori students </a:t>
            </a:r>
            <a:r>
              <a:rPr lang="en-GB" sz="3200" dirty="0" smtClean="0"/>
              <a:t>taking software engineering.</a:t>
            </a:r>
            <a:endParaRPr lang="en-GB" sz="3200" dirty="0"/>
          </a:p>
        </p:txBody>
      </p:sp>
      <p:sp>
        <p:nvSpPr>
          <p:cNvPr id="7" name="Rectangle 6"/>
          <p:cNvSpPr/>
          <p:nvPr/>
        </p:nvSpPr>
        <p:spPr>
          <a:xfrm>
            <a:off x="166550" y="3668002"/>
            <a:ext cx="117626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Courier"/>
                <a:cs typeface="Courier"/>
              </a:rPr>
              <a:t>&lt;</a:t>
            </a:r>
            <a:r>
              <a:rPr lang="en-GB" sz="2400" b="1" dirty="0">
                <a:latin typeface="Courier"/>
                <a:cs typeface="Courier"/>
              </a:rPr>
              <a:t>p</a:t>
            </a:r>
            <a:r>
              <a:rPr lang="en-GB" sz="2400" dirty="0">
                <a:latin typeface="Courier"/>
                <a:cs typeface="Courier"/>
              </a:rPr>
              <a:t>&gt;We need more Māori students taking software engineering.&lt;/</a:t>
            </a:r>
            <a:r>
              <a:rPr lang="en-GB" sz="2400" b="1" dirty="0">
                <a:latin typeface="Courier"/>
                <a:cs typeface="Courier"/>
              </a:rPr>
              <a:t>p</a:t>
            </a:r>
            <a:r>
              <a:rPr lang="en-GB" sz="2400" dirty="0">
                <a:latin typeface="Courier"/>
                <a:cs typeface="Courier"/>
              </a:rPr>
              <a:t>&gt;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5780395" y="-143028"/>
            <a:ext cx="534924" cy="1176261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558616" y="6005742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Element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5400000">
            <a:off x="5647409" y="-578371"/>
            <a:ext cx="534924" cy="1015334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440373" y="4765762"/>
            <a:ext cx="941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Content</a:t>
            </a:r>
            <a:endParaRPr lang="en-GB" dirty="0"/>
          </a:p>
        </p:txBody>
      </p:sp>
      <p:sp>
        <p:nvSpPr>
          <p:cNvPr id="12" name="Right Brace 11"/>
          <p:cNvSpPr/>
          <p:nvPr/>
        </p:nvSpPr>
        <p:spPr>
          <a:xfrm rot="5400000">
            <a:off x="234913" y="4466132"/>
            <a:ext cx="534924" cy="67165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>
          <a:xfrm rot="5400000">
            <a:off x="11086338" y="4475990"/>
            <a:ext cx="534924" cy="67165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0" y="5100388"/>
            <a:ext cx="1326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Opening tag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10690529" y="5068122"/>
            <a:ext cx="1204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Closing tag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2880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HTML elements &amp; their attributes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66550" y="1713289"/>
            <a:ext cx="115230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For example, if we wanted to write the following on a page:</a:t>
            </a:r>
          </a:p>
          <a:p>
            <a:r>
              <a:rPr lang="en-GB" sz="3200" dirty="0" smtClean="0"/>
              <a:t>    We need </a:t>
            </a:r>
            <a:r>
              <a:rPr lang="en-GB" sz="3200" dirty="0"/>
              <a:t>more Māori students </a:t>
            </a:r>
            <a:r>
              <a:rPr lang="en-GB" sz="3200" dirty="0" smtClean="0"/>
              <a:t>taking software engineering.</a:t>
            </a:r>
            <a:endParaRPr lang="en-GB" sz="3200" dirty="0"/>
          </a:p>
        </p:txBody>
      </p:sp>
      <p:sp>
        <p:nvSpPr>
          <p:cNvPr id="7" name="Rectangle 6"/>
          <p:cNvSpPr/>
          <p:nvPr/>
        </p:nvSpPr>
        <p:spPr>
          <a:xfrm>
            <a:off x="166550" y="3105835"/>
            <a:ext cx="117626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Courier"/>
                <a:cs typeface="Courier"/>
              </a:rPr>
              <a:t>&lt;</a:t>
            </a:r>
            <a:r>
              <a:rPr lang="en-GB" sz="2400" b="1" dirty="0">
                <a:latin typeface="Courier"/>
                <a:cs typeface="Courier"/>
              </a:rPr>
              <a:t>p</a:t>
            </a:r>
            <a:r>
              <a:rPr lang="en-GB" sz="2400" dirty="0" smtClean="0">
                <a:latin typeface="Courier"/>
                <a:cs typeface="Courier"/>
              </a:rPr>
              <a:t>&gt; class=</a:t>
            </a:r>
            <a:r>
              <a:rPr lang="en-GB" sz="2400" dirty="0" smtClean="0">
                <a:latin typeface="Courier"/>
                <a:cs typeface="Courier"/>
              </a:rPr>
              <a:t>“aim” </a:t>
            </a:r>
            <a:r>
              <a:rPr lang="en-GB" sz="2400" dirty="0" smtClean="0">
                <a:latin typeface="Courier"/>
                <a:cs typeface="Courier"/>
              </a:rPr>
              <a:t>We </a:t>
            </a:r>
            <a:r>
              <a:rPr lang="en-GB" sz="2400" dirty="0">
                <a:latin typeface="Courier"/>
                <a:cs typeface="Courier"/>
              </a:rPr>
              <a:t>need more Māori </a:t>
            </a:r>
            <a:r>
              <a:rPr lang="en-GB" sz="2400" dirty="0" smtClean="0">
                <a:latin typeface="Courier"/>
                <a:cs typeface="Courier"/>
              </a:rPr>
              <a:t>students...</a:t>
            </a:r>
            <a:r>
              <a:rPr lang="en-GB" sz="2400" dirty="0">
                <a:latin typeface="Courier"/>
                <a:cs typeface="Courier"/>
              </a:rPr>
              <a:t>&lt;/</a:t>
            </a:r>
            <a:r>
              <a:rPr lang="en-GB" sz="2400" b="1" dirty="0">
                <a:latin typeface="Courier"/>
                <a:cs typeface="Courier"/>
              </a:rPr>
              <a:t>p</a:t>
            </a:r>
            <a:r>
              <a:rPr lang="en-GB" sz="2400" dirty="0">
                <a:latin typeface="Courier"/>
                <a:cs typeface="Courier"/>
              </a:rPr>
              <a:t>&gt;</a:t>
            </a:r>
          </a:p>
        </p:txBody>
      </p:sp>
      <p:sp>
        <p:nvSpPr>
          <p:cNvPr id="10" name="Right Brace 9"/>
          <p:cNvSpPr/>
          <p:nvPr/>
        </p:nvSpPr>
        <p:spPr>
          <a:xfrm rot="5400000">
            <a:off x="1931644" y="3478185"/>
            <a:ext cx="534923" cy="272181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1656305" y="5106552"/>
            <a:ext cx="103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Attribute</a:t>
            </a:r>
            <a:endParaRPr lang="en-GB" dirty="0"/>
          </a:p>
        </p:txBody>
      </p:sp>
      <p:sp>
        <p:nvSpPr>
          <p:cNvPr id="12" name="Right Brace 11"/>
          <p:cNvSpPr/>
          <p:nvPr/>
        </p:nvSpPr>
        <p:spPr>
          <a:xfrm rot="5400000">
            <a:off x="1279244" y="3290745"/>
            <a:ext cx="534923" cy="111198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>
          <a:xfrm rot="5400000">
            <a:off x="2332313" y="3419677"/>
            <a:ext cx="534921" cy="85411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1165852" y="4114197"/>
            <a:ext cx="743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Name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2255092" y="4114199"/>
            <a:ext cx="71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Value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9356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Nested HTML elements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66549" y="1536175"/>
            <a:ext cx="115230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For example, if we wanted to write the following on a web page:</a:t>
            </a:r>
          </a:p>
          <a:p>
            <a:endParaRPr lang="en-GB" sz="3200" dirty="0" smtClean="0"/>
          </a:p>
          <a:p>
            <a:r>
              <a:rPr lang="en-GB" sz="3200" dirty="0" smtClean="0"/>
              <a:t>    We need </a:t>
            </a:r>
            <a:r>
              <a:rPr lang="en-GB" sz="3200" dirty="0"/>
              <a:t>more </a:t>
            </a:r>
            <a:r>
              <a:rPr lang="en-GB" sz="3200" b="1" dirty="0"/>
              <a:t>Māori</a:t>
            </a:r>
            <a:r>
              <a:rPr lang="en-GB" sz="3200" dirty="0"/>
              <a:t> students </a:t>
            </a:r>
            <a:r>
              <a:rPr lang="en-GB" sz="3200" dirty="0" smtClean="0"/>
              <a:t>taking software engineering.</a:t>
            </a:r>
            <a:endParaRPr lang="en-GB" sz="3200" dirty="0"/>
          </a:p>
        </p:txBody>
      </p:sp>
      <p:sp>
        <p:nvSpPr>
          <p:cNvPr id="7" name="Rectangle 6"/>
          <p:cNvSpPr/>
          <p:nvPr/>
        </p:nvSpPr>
        <p:spPr>
          <a:xfrm>
            <a:off x="166550" y="3668002"/>
            <a:ext cx="1176261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latin typeface="Courier"/>
                <a:cs typeface="Courier"/>
              </a:rPr>
              <a:t>&lt;p&gt;We need more </a:t>
            </a:r>
            <a:r>
              <a:rPr lang="en-GB" sz="2400" dirty="0" smtClean="0">
                <a:latin typeface="Courier"/>
                <a:cs typeface="Courier"/>
              </a:rPr>
              <a:t>&lt;strong&gt;Māori&lt;/strong&gt; students...</a:t>
            </a:r>
            <a:r>
              <a:rPr lang="en-GB" sz="2400" dirty="0">
                <a:latin typeface="Courier"/>
                <a:cs typeface="Courier"/>
              </a:rPr>
              <a:t>&lt;/p&gt;</a:t>
            </a:r>
          </a:p>
        </p:txBody>
      </p:sp>
      <p:sp>
        <p:nvSpPr>
          <p:cNvPr id="8" name="Right Brace 7"/>
          <p:cNvSpPr/>
          <p:nvPr/>
        </p:nvSpPr>
        <p:spPr>
          <a:xfrm rot="5400000">
            <a:off x="4937234" y="2547760"/>
            <a:ext cx="534924" cy="3997206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4330308" y="4832966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Nested element</a:t>
            </a:r>
            <a:endParaRPr lang="en-GB" dirty="0"/>
          </a:p>
        </p:txBody>
      </p:sp>
      <p:sp>
        <p:nvSpPr>
          <p:cNvPr id="10" name="Right Brace 9"/>
          <p:cNvSpPr/>
          <p:nvPr/>
        </p:nvSpPr>
        <p:spPr>
          <a:xfrm rot="5400000">
            <a:off x="5647409" y="483500"/>
            <a:ext cx="534924" cy="1015334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440373" y="5827633"/>
            <a:ext cx="941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Content</a:t>
            </a:r>
            <a:endParaRPr lang="en-GB" dirty="0"/>
          </a:p>
        </p:txBody>
      </p:sp>
      <p:sp>
        <p:nvSpPr>
          <p:cNvPr id="12" name="Right Brace 11"/>
          <p:cNvSpPr/>
          <p:nvPr/>
        </p:nvSpPr>
        <p:spPr>
          <a:xfrm rot="5400000">
            <a:off x="234913" y="5528003"/>
            <a:ext cx="534924" cy="67165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>
          <a:xfrm rot="5400000">
            <a:off x="11086338" y="5537861"/>
            <a:ext cx="534924" cy="67165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0" y="6162259"/>
            <a:ext cx="1326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Opening tag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10690529" y="6129993"/>
            <a:ext cx="1204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Closing tag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52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One way to change HTML content: JavaScript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838200" y="2143777"/>
            <a:ext cx="79459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latin typeface="Courier"/>
                <a:cs typeface="Courier"/>
              </a:rPr>
              <a:t>&lt;</a:t>
            </a:r>
            <a:r>
              <a:rPr lang="en-GB" sz="2800" b="1" dirty="0" smtClean="0">
                <a:latin typeface="Courier"/>
                <a:cs typeface="Courier"/>
              </a:rPr>
              <a:t>p</a:t>
            </a:r>
            <a:r>
              <a:rPr lang="en-GB" sz="2800" dirty="0" smtClean="0">
                <a:latin typeface="Courier"/>
                <a:cs typeface="Courier"/>
              </a:rPr>
              <a:t> id=</a:t>
            </a:r>
            <a:r>
              <a:rPr lang="en-GB" sz="2800" dirty="0" smtClean="0">
                <a:latin typeface="Courier"/>
                <a:cs typeface="Courier"/>
              </a:rPr>
              <a:t>“four”</a:t>
            </a:r>
            <a:r>
              <a:rPr lang="en-GB" sz="2800" dirty="0" smtClean="0">
                <a:latin typeface="Courier"/>
                <a:cs typeface="Courier"/>
              </a:rPr>
              <a:t>&gt;Oh, cruel world.&lt;</a:t>
            </a:r>
            <a:r>
              <a:rPr lang="en-GB" sz="2800" dirty="0">
                <a:latin typeface="Courier"/>
                <a:cs typeface="Courier"/>
              </a:rPr>
              <a:t>/</a:t>
            </a:r>
            <a:r>
              <a:rPr lang="en-GB" sz="2800" b="1" dirty="0">
                <a:latin typeface="Courier"/>
                <a:cs typeface="Courier"/>
              </a:rPr>
              <a:t>p</a:t>
            </a:r>
            <a:r>
              <a:rPr lang="en-GB" sz="2800" dirty="0">
                <a:latin typeface="Courier"/>
                <a:cs typeface="Courier"/>
              </a:rPr>
              <a:t>&gt;</a:t>
            </a:r>
          </a:p>
        </p:txBody>
      </p:sp>
      <p:sp>
        <p:nvSpPr>
          <p:cNvPr id="2" name="Rectangle 1"/>
          <p:cNvSpPr/>
          <p:nvPr/>
        </p:nvSpPr>
        <p:spPr>
          <a:xfrm>
            <a:off x="254000" y="3921725"/>
            <a:ext cx="11683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GB" sz="2400" dirty="0" err="1">
                <a:latin typeface="Courier"/>
                <a:cs typeface="Courier"/>
              </a:rPr>
              <a:t>document.getElementById</a:t>
            </a:r>
            <a:r>
              <a:rPr lang="en-GB" sz="2400" dirty="0">
                <a:latin typeface="Courier"/>
                <a:cs typeface="Courier"/>
              </a:rPr>
              <a:t>(</a:t>
            </a:r>
            <a:r>
              <a:rPr lang="en-GB" sz="2400" dirty="0" smtClean="0">
                <a:latin typeface="Courier"/>
                <a:cs typeface="Courier"/>
              </a:rPr>
              <a:t>”four"</a:t>
            </a:r>
            <a:r>
              <a:rPr lang="en-GB" sz="2400" dirty="0">
                <a:latin typeface="Courier"/>
                <a:cs typeface="Courier"/>
              </a:rPr>
              <a:t>).</a:t>
            </a:r>
            <a:r>
              <a:rPr lang="en-GB" sz="2400" dirty="0" err="1">
                <a:latin typeface="Courier"/>
                <a:cs typeface="Courier"/>
              </a:rPr>
              <a:t>innerHTML</a:t>
            </a:r>
            <a:r>
              <a:rPr lang="en-GB" sz="2400" dirty="0">
                <a:latin typeface="Courier"/>
                <a:cs typeface="Courier"/>
              </a:rPr>
              <a:t> = ”Hello world!";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09850" y="1640748"/>
            <a:ext cx="22233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/>
              <a:t>HTML: before</a:t>
            </a:r>
            <a:endParaRPr lang="en-GB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09850" y="3380649"/>
            <a:ext cx="1680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/>
              <a:t>JavaScript</a:t>
            </a:r>
            <a:endParaRPr lang="en-GB" sz="2800" b="1" dirty="0"/>
          </a:p>
        </p:txBody>
      </p:sp>
      <p:sp>
        <p:nvSpPr>
          <p:cNvPr id="9" name="Rectangle 8"/>
          <p:cNvSpPr/>
          <p:nvPr/>
        </p:nvSpPr>
        <p:spPr>
          <a:xfrm>
            <a:off x="838200" y="5577013"/>
            <a:ext cx="794596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latin typeface="Courier"/>
                <a:cs typeface="Courier"/>
              </a:rPr>
              <a:t>&lt;</a:t>
            </a:r>
            <a:r>
              <a:rPr lang="en-GB" sz="2800" b="1" dirty="0" smtClean="0">
                <a:latin typeface="Courier"/>
                <a:cs typeface="Courier"/>
              </a:rPr>
              <a:t>p</a:t>
            </a:r>
            <a:r>
              <a:rPr lang="en-GB" sz="2800" dirty="0" smtClean="0">
                <a:latin typeface="Courier"/>
                <a:cs typeface="Courier"/>
              </a:rPr>
              <a:t> id=</a:t>
            </a:r>
            <a:r>
              <a:rPr lang="en-GB" sz="2800" dirty="0" smtClean="0">
                <a:latin typeface="Courier"/>
                <a:cs typeface="Courier"/>
              </a:rPr>
              <a:t>“four”&gt;Hello world!&lt;</a:t>
            </a:r>
            <a:r>
              <a:rPr lang="en-GB" sz="2800" dirty="0">
                <a:latin typeface="Courier"/>
                <a:cs typeface="Courier"/>
              </a:rPr>
              <a:t>/</a:t>
            </a:r>
            <a:r>
              <a:rPr lang="en-GB" sz="2800" b="1" dirty="0">
                <a:latin typeface="Courier"/>
                <a:cs typeface="Courier"/>
              </a:rPr>
              <a:t>p</a:t>
            </a:r>
            <a:r>
              <a:rPr lang="en-GB" sz="2800" dirty="0">
                <a:latin typeface="Courier"/>
                <a:cs typeface="Courier"/>
              </a:rPr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4000" y="5053793"/>
            <a:ext cx="1954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 smtClean="0"/>
              <a:t>HTML: after</a:t>
            </a:r>
            <a:endParaRPr lang="en-GB" sz="2800" b="1" dirty="0"/>
          </a:p>
        </p:txBody>
      </p:sp>
    </p:spTree>
    <p:extLst>
      <p:ext uri="{BB962C8B-B14F-4D97-AF65-F5344CB8AC3E}">
        <p14:creationId xmlns:p14="http://schemas.microsoft.com/office/powerpoint/2010/main" val="768289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Custom attributes (we’ll come back to this)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You can define your own attributes for elements</a:t>
            </a:r>
          </a:p>
          <a:p>
            <a:r>
              <a:rPr lang="en-GB" dirty="0" smtClean="0"/>
              <a:t>HTML5 offers </a:t>
            </a:r>
            <a:r>
              <a:rPr lang="en-GB" dirty="0" smtClean="0">
                <a:latin typeface="Courier"/>
                <a:cs typeface="Courier"/>
              </a:rPr>
              <a:t>data-</a:t>
            </a:r>
            <a:r>
              <a:rPr lang="en-GB" dirty="0" smtClean="0">
                <a:latin typeface="Courier"/>
                <a:cs typeface="Courier"/>
              </a:rPr>
              <a:t>* </a:t>
            </a:r>
            <a:r>
              <a:rPr lang="en-GB" dirty="0" smtClean="0">
                <a:cs typeface="Courier"/>
              </a:rPr>
              <a:t>attribute</a:t>
            </a:r>
            <a:endParaRPr lang="en-GB" dirty="0" smtClean="0">
              <a:cs typeface="Courier"/>
            </a:endParaRPr>
          </a:p>
          <a:p>
            <a:pPr lvl="1"/>
            <a:r>
              <a:rPr lang="en-GB" dirty="0" smtClean="0"/>
              <a:t>Where * is a string of characters of your choice</a:t>
            </a:r>
          </a:p>
          <a:p>
            <a:pPr lvl="1"/>
            <a:r>
              <a:rPr lang="en-GB" dirty="0" smtClean="0"/>
              <a:t>But potential for name clashes with other JavaScript libraries</a:t>
            </a:r>
          </a:p>
          <a:p>
            <a:pPr lvl="2"/>
            <a:r>
              <a:rPr lang="en-GB" dirty="0" smtClean="0"/>
              <a:t>I define </a:t>
            </a:r>
            <a:r>
              <a:rPr lang="en-GB" dirty="0" smtClean="0">
                <a:latin typeface="Courier"/>
                <a:cs typeface="Courier"/>
              </a:rPr>
              <a:t>data-student </a:t>
            </a:r>
            <a:r>
              <a:rPr lang="en-GB" dirty="0" smtClean="0"/>
              <a:t>in my </a:t>
            </a:r>
            <a:r>
              <a:rPr lang="en-GB" dirty="0" err="1" smtClean="0">
                <a:latin typeface="Courier"/>
                <a:cs typeface="Courier"/>
              </a:rPr>
              <a:t>student.j</a:t>
            </a:r>
            <a:r>
              <a:rPr lang="en-GB" dirty="0" err="1" smtClean="0"/>
              <a:t>s</a:t>
            </a:r>
            <a:r>
              <a:rPr lang="en-GB" dirty="0" smtClean="0"/>
              <a:t> library, and</a:t>
            </a:r>
          </a:p>
          <a:p>
            <a:pPr lvl="2"/>
            <a:r>
              <a:rPr lang="en-GB" dirty="0" smtClean="0"/>
              <a:t>You define </a:t>
            </a:r>
            <a:r>
              <a:rPr lang="en-GB" dirty="0">
                <a:latin typeface="Courier"/>
                <a:cs typeface="Courier"/>
              </a:rPr>
              <a:t>data-student </a:t>
            </a:r>
            <a:r>
              <a:rPr lang="en-GB" dirty="0"/>
              <a:t>in </a:t>
            </a:r>
            <a:r>
              <a:rPr lang="en-GB" dirty="0" smtClean="0"/>
              <a:t>your super-</a:t>
            </a:r>
            <a:r>
              <a:rPr lang="en-GB" dirty="0" err="1" smtClean="0">
                <a:latin typeface="Courier"/>
                <a:cs typeface="Courier"/>
              </a:rPr>
              <a:t>student.j</a:t>
            </a:r>
            <a:r>
              <a:rPr lang="en-GB" dirty="0" err="1" smtClean="0"/>
              <a:t>s</a:t>
            </a:r>
            <a:r>
              <a:rPr lang="en-GB" dirty="0" smtClean="0"/>
              <a:t> library</a:t>
            </a:r>
          </a:p>
          <a:p>
            <a:r>
              <a:rPr lang="en-GB" dirty="0" err="1" smtClean="0"/>
              <a:t>Vue.js</a:t>
            </a:r>
            <a:r>
              <a:rPr lang="en-GB" dirty="0" smtClean="0"/>
              <a:t> and </a:t>
            </a:r>
            <a:r>
              <a:rPr lang="en-GB" dirty="0" err="1" smtClean="0"/>
              <a:t>Angular.js</a:t>
            </a:r>
            <a:r>
              <a:rPr lang="en-GB" dirty="0" smtClean="0"/>
              <a:t> use custom-defined attributes as part their two-way binding </a:t>
            </a:r>
            <a:r>
              <a:rPr lang="en-GB" dirty="0" smtClean="0"/>
              <a:t>‘magic’</a:t>
            </a:r>
            <a:endParaRPr lang="en-GB" dirty="0" smtClean="0"/>
          </a:p>
          <a:p>
            <a:pPr lvl="1"/>
            <a:r>
              <a:rPr lang="en-GB" dirty="0" smtClean="0"/>
              <a:t>Angular has </a:t>
            </a:r>
            <a:r>
              <a:rPr lang="en-GB" dirty="0" err="1" smtClean="0">
                <a:latin typeface="Courier"/>
                <a:cs typeface="Courier"/>
              </a:rPr>
              <a:t>ng</a:t>
            </a:r>
            <a:r>
              <a:rPr lang="en-GB" dirty="0" smtClean="0">
                <a:latin typeface="Courier"/>
                <a:cs typeface="Courier"/>
              </a:rPr>
              <a:t>-*</a:t>
            </a:r>
            <a:r>
              <a:rPr lang="en-GB" dirty="0" smtClean="0">
                <a:cs typeface="Courier"/>
              </a:rPr>
              <a:t> attributes</a:t>
            </a:r>
          </a:p>
          <a:p>
            <a:pPr lvl="1"/>
            <a:r>
              <a:rPr lang="en-GB" dirty="0" err="1" smtClean="0"/>
              <a:t>Vue</a:t>
            </a:r>
            <a:r>
              <a:rPr lang="en-GB" dirty="0" smtClean="0"/>
              <a:t> has </a:t>
            </a:r>
            <a:r>
              <a:rPr lang="en-GB" dirty="0" smtClean="0">
                <a:latin typeface="Courier"/>
                <a:cs typeface="Courier"/>
              </a:rPr>
              <a:t>v-* </a:t>
            </a:r>
            <a:r>
              <a:rPr lang="en-GB" dirty="0" smtClean="0">
                <a:cs typeface="Courier"/>
              </a:rPr>
              <a:t>attributes</a:t>
            </a:r>
            <a:endParaRPr lang="en-GB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53694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Pointers elsewhere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Validate your HTML at: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https://validator.w3.org/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Further information on new HTML5 elements: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https://developer.mozilla.org/en-US/docs/Web/Guide/HTML/</a:t>
            </a:r>
            <a:r>
              <a:rPr lang="en-US" dirty="0" smtClean="0">
                <a:hlinkClick r:id="rId3"/>
              </a:rPr>
              <a:t>HTML5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956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Client-side: CSS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511" y="217140"/>
            <a:ext cx="1808939" cy="254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News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Feedback on mid-semester test today, and return of test scripts</a:t>
            </a:r>
          </a:p>
          <a:p>
            <a:r>
              <a:rPr lang="en-GB" dirty="0" smtClean="0"/>
              <a:t>Feedback on Assignment 1 next week</a:t>
            </a:r>
          </a:p>
          <a:p>
            <a:r>
              <a:rPr lang="en-GB" dirty="0" smtClean="0"/>
              <a:t>Reminder: Thursday 19 October </a:t>
            </a:r>
            <a:r>
              <a:rPr lang="mr-IN" dirty="0" smtClean="0"/>
              <a:t>–</a:t>
            </a:r>
            <a:r>
              <a:rPr lang="en-GB" dirty="0" smtClean="0"/>
              <a:t> special lab session (Assignment 2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You must attend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335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CSS?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</a:t>
            </a:r>
            <a:r>
              <a:rPr lang="en-GB" dirty="0" smtClean="0"/>
              <a:t> (declarative) ‘language’ </a:t>
            </a:r>
            <a:r>
              <a:rPr lang="en-GB" dirty="0"/>
              <a:t>for specifying how </a:t>
            </a:r>
            <a:r>
              <a:rPr lang="en-GB" dirty="0" smtClean="0"/>
              <a:t>contents are </a:t>
            </a:r>
            <a:r>
              <a:rPr lang="en-GB" b="1" dirty="0"/>
              <a:t>presented</a:t>
            </a:r>
            <a:r>
              <a:rPr lang="en-GB" dirty="0"/>
              <a:t> to </a:t>
            </a:r>
            <a:r>
              <a:rPr lang="en-GB" dirty="0" smtClean="0"/>
              <a:t>a user.</a:t>
            </a:r>
          </a:p>
        </p:txBody>
      </p:sp>
    </p:spTree>
    <p:extLst>
      <p:ext uri="{BB962C8B-B14F-4D97-AF65-F5344CB8AC3E}">
        <p14:creationId xmlns:p14="http://schemas.microsoft.com/office/powerpoint/2010/main" val="280968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Yeah, but what is CSS?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a set of rules for specifying how content of a web page should look, where</a:t>
            </a:r>
          </a:p>
          <a:p>
            <a:r>
              <a:rPr lang="en-GB" dirty="0" smtClean="0"/>
              <a:t>A rule </a:t>
            </a:r>
            <a:r>
              <a:rPr lang="en-GB" dirty="0" smtClean="0"/>
              <a:t>typically comprises:</a:t>
            </a:r>
          </a:p>
          <a:p>
            <a:pPr lvl="1"/>
            <a:r>
              <a:rPr lang="en-GB" dirty="0" smtClean="0"/>
              <a:t>a selector, and</a:t>
            </a:r>
          </a:p>
          <a:p>
            <a:pPr lvl="1"/>
            <a:r>
              <a:rPr lang="en-GB" dirty="0" smtClean="0"/>
              <a:t>a set of properties and values for how HTML content should be presented</a:t>
            </a:r>
          </a:p>
          <a:p>
            <a:pPr lvl="1"/>
            <a:endParaRPr lang="en-GB" dirty="0"/>
          </a:p>
          <a:p>
            <a:r>
              <a:rPr lang="en-GB" dirty="0" smtClean="0"/>
              <a:t>There are selectors for:</a:t>
            </a:r>
          </a:p>
          <a:p>
            <a:pPr lvl="1"/>
            <a:r>
              <a:rPr lang="en-GB" dirty="0" smtClean="0"/>
              <a:t>Attributes e.g. select on attribute name</a:t>
            </a:r>
          </a:p>
          <a:p>
            <a:pPr lvl="1"/>
            <a:r>
              <a:rPr lang="en-GB" dirty="0" smtClean="0"/>
              <a:t>Element/s e.g. select on element type</a:t>
            </a:r>
          </a:p>
          <a:p>
            <a:pPr lvl="1"/>
            <a:endParaRPr lang="en-GB" dirty="0"/>
          </a:p>
          <a:p>
            <a:r>
              <a:rPr lang="en-GB" dirty="0" smtClean="0"/>
              <a:t>CSS can be contained in:</a:t>
            </a:r>
          </a:p>
          <a:p>
            <a:pPr lvl="1"/>
            <a:r>
              <a:rPr lang="en-GB" dirty="0" smtClean="0"/>
              <a:t>An external style sheet (recommended)</a:t>
            </a:r>
          </a:p>
          <a:p>
            <a:pPr lvl="1"/>
            <a:r>
              <a:rPr lang="en-GB" dirty="0" smtClean="0"/>
              <a:t>An internal style sheet (sometimes okay)</a:t>
            </a:r>
          </a:p>
          <a:p>
            <a:pPr lvl="1"/>
            <a:r>
              <a:rPr lang="en-GB" dirty="0" smtClean="0"/>
              <a:t>An inline style (are you insane?!)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7387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GB" sz="4000" b="1" dirty="0" smtClean="0"/>
              <a:t>Examples of rules</a:t>
            </a:r>
            <a:endParaRPr lang="en-GB" sz="4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h1 {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  </a:t>
            </a:r>
            <a:r>
              <a:rPr lang="en-GB" sz="2800" dirty="0" err="1">
                <a:latin typeface="Courier"/>
                <a:cs typeface="Courier"/>
              </a:rPr>
              <a:t>color</a:t>
            </a:r>
            <a:r>
              <a:rPr lang="en-GB" sz="2800" dirty="0">
                <a:latin typeface="Courier"/>
                <a:cs typeface="Courier"/>
              </a:rPr>
              <a:t>: blue;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  background-</a:t>
            </a:r>
            <a:r>
              <a:rPr lang="en-GB" sz="2800" dirty="0" err="1">
                <a:latin typeface="Courier"/>
                <a:cs typeface="Courier"/>
              </a:rPr>
              <a:t>color</a:t>
            </a:r>
            <a:r>
              <a:rPr lang="en-GB" sz="2800" dirty="0">
                <a:latin typeface="Courier"/>
                <a:cs typeface="Courier"/>
              </a:rPr>
              <a:t>: yellow;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  border: 1px solid black;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GB" sz="2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p {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  </a:t>
            </a:r>
            <a:r>
              <a:rPr lang="en-GB" sz="2800" dirty="0" err="1">
                <a:latin typeface="Courier"/>
                <a:cs typeface="Courier"/>
              </a:rPr>
              <a:t>color</a:t>
            </a:r>
            <a:r>
              <a:rPr lang="en-GB" sz="2800" dirty="0">
                <a:latin typeface="Courier"/>
                <a:cs typeface="Courier"/>
              </a:rPr>
              <a:t>: red;</a:t>
            </a:r>
          </a:p>
          <a:p>
            <a:pPr marL="0" indent="0">
              <a:buNone/>
            </a:pPr>
            <a:r>
              <a:rPr lang="en-GB" sz="2800" dirty="0">
                <a:latin typeface="Courier"/>
                <a:cs typeface="Courier"/>
              </a:rPr>
              <a:t>}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GB" sz="2400" b="1" dirty="0" smtClean="0"/>
              <a:t>Example 1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 smtClean="0"/>
              <a:t>Select (all) &lt;h1&gt; elements, and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 smtClean="0"/>
              <a:t>Set three properties: </a:t>
            </a:r>
            <a:r>
              <a:rPr lang="en-GB" sz="2400" dirty="0" err="1" smtClean="0"/>
              <a:t>color</a:t>
            </a:r>
            <a:r>
              <a:rPr lang="en-GB" sz="2400" dirty="0" smtClean="0"/>
              <a:t>, background-</a:t>
            </a:r>
            <a:r>
              <a:rPr lang="en-GB" sz="2400" dirty="0" err="1" smtClean="0"/>
              <a:t>color</a:t>
            </a:r>
            <a:r>
              <a:rPr lang="en-GB" sz="2400" dirty="0" smtClean="0"/>
              <a:t>, and border</a:t>
            </a:r>
            <a:endParaRPr lang="en-GB" sz="2400" dirty="0"/>
          </a:p>
          <a:p>
            <a:r>
              <a:rPr lang="en-GB" sz="2400" b="1" dirty="0" smtClean="0"/>
              <a:t>Example 2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 smtClean="0"/>
              <a:t>Select (all) &lt;p&gt; elements</a:t>
            </a:r>
          </a:p>
          <a:p>
            <a:pPr marL="342900" indent="-342900">
              <a:buFont typeface="Arial"/>
              <a:buChar char="•"/>
            </a:pPr>
            <a:r>
              <a:rPr lang="en-GB" sz="2400" dirty="0" smtClean="0"/>
              <a:t>Set one property: </a:t>
            </a:r>
            <a:r>
              <a:rPr lang="en-GB" sz="2400" dirty="0" err="1" smtClean="0"/>
              <a:t>color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53399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lvl="0"/>
            <a:r>
              <a:rPr lang="en-GB" sz="4000" dirty="0">
                <a:solidFill>
                  <a:prstClr val="black"/>
                </a:solidFill>
              </a:rPr>
              <a:t>CSS can be contained in</a:t>
            </a:r>
            <a:r>
              <a:rPr lang="en-GB" sz="4000" dirty="0" smtClean="0">
                <a:solidFill>
                  <a:prstClr val="black"/>
                </a:solidFill>
              </a:rPr>
              <a:t>: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2025" y="1025010"/>
            <a:ext cx="6837712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 smtClean="0">
                <a:latin typeface="Courier"/>
                <a:cs typeface="Courier"/>
              </a:rPr>
              <a:t>&lt;</a:t>
            </a:r>
            <a:r>
              <a:rPr lang="en-GB" sz="2000" dirty="0">
                <a:latin typeface="Courier"/>
                <a:cs typeface="Courier"/>
              </a:rPr>
              <a:t>head&gt;</a:t>
            </a:r>
          </a:p>
          <a:p>
            <a:pPr marL="0" indent="0">
              <a:buNone/>
            </a:pPr>
            <a:r>
              <a:rPr lang="en-GB" sz="2000" dirty="0" smtClean="0">
                <a:latin typeface="Courier"/>
                <a:cs typeface="Courier"/>
              </a:rPr>
              <a:t>&lt;</a:t>
            </a:r>
            <a:r>
              <a:rPr lang="en-GB" sz="2000" dirty="0">
                <a:latin typeface="Courier"/>
                <a:cs typeface="Courier"/>
              </a:rPr>
              <a:t>meta charset="utf-8"&gt;</a:t>
            </a:r>
          </a:p>
          <a:p>
            <a:pPr marL="0" indent="0">
              <a:buNone/>
            </a:pPr>
            <a:r>
              <a:rPr lang="en-GB" sz="2000" dirty="0" smtClean="0">
                <a:latin typeface="Courier"/>
                <a:cs typeface="Courier"/>
              </a:rPr>
              <a:t>&lt;</a:t>
            </a:r>
            <a:r>
              <a:rPr lang="en-GB" sz="2000" dirty="0">
                <a:latin typeface="Courier"/>
                <a:cs typeface="Courier"/>
              </a:rPr>
              <a:t>title</a:t>
            </a:r>
            <a:r>
              <a:rPr lang="en-GB" sz="2000" dirty="0" smtClean="0">
                <a:latin typeface="Courier"/>
                <a:cs typeface="Courier"/>
              </a:rPr>
              <a:t>&gt;Blah&lt;</a:t>
            </a:r>
            <a:r>
              <a:rPr lang="en-GB" sz="2000" dirty="0">
                <a:latin typeface="Courier"/>
                <a:cs typeface="Courier"/>
              </a:rPr>
              <a:t>/title&gt;</a:t>
            </a:r>
          </a:p>
          <a:p>
            <a:pPr marL="0" indent="0">
              <a:buNone/>
            </a:pPr>
            <a:r>
              <a:rPr lang="en-GB" sz="2000" b="1" dirty="0" smtClean="0">
                <a:latin typeface="Courier"/>
                <a:cs typeface="Courier"/>
              </a:rPr>
              <a:t>&lt;</a:t>
            </a:r>
            <a:r>
              <a:rPr lang="en-GB" sz="2000" b="1" dirty="0">
                <a:latin typeface="Courier"/>
                <a:cs typeface="Courier"/>
              </a:rPr>
              <a:t>link </a:t>
            </a:r>
            <a:r>
              <a:rPr lang="en-GB" sz="2000" b="1" dirty="0" err="1">
                <a:latin typeface="Courier"/>
                <a:cs typeface="Courier"/>
              </a:rPr>
              <a:t>rel</a:t>
            </a:r>
            <a:r>
              <a:rPr lang="en-GB" sz="2000" b="1" dirty="0">
                <a:latin typeface="Courier"/>
                <a:cs typeface="Courier"/>
              </a:rPr>
              <a:t>="</a:t>
            </a:r>
            <a:r>
              <a:rPr lang="en-GB" sz="2000" b="1" dirty="0" err="1">
                <a:latin typeface="Courier"/>
                <a:cs typeface="Courier"/>
              </a:rPr>
              <a:t>stylesheet</a:t>
            </a:r>
            <a:r>
              <a:rPr lang="en-GB" sz="2000" b="1" dirty="0">
                <a:latin typeface="Courier"/>
                <a:cs typeface="Courier"/>
              </a:rPr>
              <a:t>" </a:t>
            </a:r>
            <a:r>
              <a:rPr lang="en-GB" sz="2000" b="1" dirty="0" err="1">
                <a:latin typeface="Courier"/>
                <a:cs typeface="Courier"/>
              </a:rPr>
              <a:t>href</a:t>
            </a:r>
            <a:r>
              <a:rPr lang="en-GB" sz="2000" b="1" dirty="0">
                <a:latin typeface="Courier"/>
                <a:cs typeface="Courier"/>
              </a:rPr>
              <a:t>="</a:t>
            </a:r>
            <a:r>
              <a:rPr lang="en-GB" sz="2000" b="1" dirty="0" err="1" smtClean="0">
                <a:latin typeface="Courier"/>
                <a:cs typeface="Courier"/>
              </a:rPr>
              <a:t>style.css</a:t>
            </a:r>
            <a:r>
              <a:rPr lang="en-GB" sz="2000" b="1" dirty="0" smtClean="0">
                <a:latin typeface="Courier"/>
                <a:cs typeface="Courier"/>
              </a:rPr>
              <a:t>”&gt;</a:t>
            </a:r>
          </a:p>
          <a:p>
            <a:pPr marL="0" indent="0">
              <a:buNone/>
            </a:pPr>
            <a:r>
              <a:rPr lang="en-GB" sz="2000" dirty="0" smtClean="0">
                <a:latin typeface="Courier"/>
                <a:cs typeface="Courier"/>
              </a:rPr>
              <a:t>&lt;</a:t>
            </a:r>
            <a:r>
              <a:rPr lang="en-GB" sz="2000" dirty="0">
                <a:latin typeface="Courier"/>
                <a:cs typeface="Courier"/>
              </a:rPr>
              <a:t>/head</a:t>
            </a:r>
            <a:r>
              <a:rPr lang="en-GB" sz="2000" dirty="0" smtClean="0">
                <a:latin typeface="Courier"/>
                <a:cs typeface="Courier"/>
              </a:rPr>
              <a:t>&gt; </a:t>
            </a:r>
          </a:p>
          <a:p>
            <a:pPr marL="0" indent="0">
              <a:buNone/>
            </a:pPr>
            <a:endParaRPr lang="en-GB" sz="2000" dirty="0">
              <a:latin typeface="Courier"/>
              <a:cs typeface="Courier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28600" indent="-228600">
              <a:buFont typeface="Arial"/>
              <a:buChar char="•"/>
            </a:pPr>
            <a:r>
              <a:rPr lang="en-GB" sz="2400" b="1" dirty="0" smtClean="0">
                <a:solidFill>
                  <a:prstClr val="black"/>
                </a:solidFill>
              </a:rPr>
              <a:t>An </a:t>
            </a:r>
            <a:r>
              <a:rPr lang="en-GB" sz="2400" b="1" dirty="0">
                <a:solidFill>
                  <a:prstClr val="black"/>
                </a:solidFill>
              </a:rPr>
              <a:t>external style sheet (recommended)</a:t>
            </a:r>
          </a:p>
          <a:p>
            <a:pPr marL="228600" indent="-228600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An internal style sheet (sometimes okay)</a:t>
            </a:r>
          </a:p>
          <a:p>
            <a:pPr marL="228600" indent="-228600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An inline style (are you insane?!)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831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lvl="0"/>
            <a:r>
              <a:rPr lang="en-GB" sz="4000" dirty="0">
                <a:solidFill>
                  <a:prstClr val="black"/>
                </a:solidFill>
              </a:rPr>
              <a:t>CSS can be contained in</a:t>
            </a:r>
            <a:r>
              <a:rPr lang="en-GB" sz="4000" dirty="0" smtClean="0">
                <a:solidFill>
                  <a:prstClr val="black"/>
                </a:solidFill>
              </a:rPr>
              <a:t>: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2025" y="1025010"/>
            <a:ext cx="6837712" cy="48736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000" dirty="0" smtClean="0">
                <a:latin typeface="Courier"/>
                <a:cs typeface="Courier"/>
              </a:rPr>
              <a:t>&lt;head&gt;</a:t>
            </a:r>
            <a:r>
              <a:rPr lang="mr-IN" sz="2000" dirty="0" smtClean="0">
                <a:latin typeface="Courier"/>
                <a:cs typeface="Courier"/>
              </a:rPr>
              <a:t> </a:t>
            </a:r>
            <a:endParaRPr lang="en-GB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mr-IN" sz="2000" dirty="0" smtClean="0">
                <a:latin typeface="Courier"/>
                <a:cs typeface="Courier"/>
              </a:rPr>
              <a:t>&lt;</a:t>
            </a:r>
            <a:r>
              <a:rPr lang="mr-IN" sz="2000" dirty="0">
                <a:latin typeface="Courier"/>
                <a:cs typeface="Courier"/>
              </a:rPr>
              <a:t>title</a:t>
            </a:r>
            <a:r>
              <a:rPr lang="mr-IN" sz="2000" dirty="0" smtClean="0">
                <a:latin typeface="Courier"/>
                <a:cs typeface="Courier"/>
              </a:rPr>
              <a:t>&gt;</a:t>
            </a:r>
            <a:r>
              <a:rPr lang="en-GB" sz="2000" dirty="0" smtClean="0">
                <a:latin typeface="Courier"/>
                <a:cs typeface="Courier"/>
              </a:rPr>
              <a:t>Blah blah</a:t>
            </a:r>
            <a:r>
              <a:rPr lang="mr-IN" sz="2000" dirty="0" smtClean="0">
                <a:latin typeface="Courier"/>
                <a:cs typeface="Courier"/>
              </a:rPr>
              <a:t>&lt;</a:t>
            </a:r>
            <a:r>
              <a:rPr lang="mr-IN" sz="2000" dirty="0">
                <a:latin typeface="Courier"/>
                <a:cs typeface="Courier"/>
              </a:rPr>
              <a:t>/title&gt;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&lt;style&gt;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h1 {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  color: blue;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  background-color: yellow;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  border: 1px solid black;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endParaRPr lang="mr-IN" sz="20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p {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  color: red;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  }</a:t>
            </a:r>
          </a:p>
          <a:p>
            <a:pPr marL="0" indent="0">
              <a:buNone/>
            </a:pPr>
            <a:r>
              <a:rPr lang="mr-IN" sz="2000" b="1" dirty="0">
                <a:latin typeface="Courier"/>
                <a:cs typeface="Courier"/>
              </a:rPr>
              <a:t>    &lt;/style&gt;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&lt;/head&gt;</a:t>
            </a:r>
            <a:endParaRPr lang="en-GB" sz="2000" dirty="0">
              <a:latin typeface="Courier"/>
              <a:cs typeface="Courier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28600" indent="-228600">
              <a:buFont typeface="Arial"/>
              <a:buChar char="•"/>
            </a:pPr>
            <a:r>
              <a:rPr lang="en-GB" sz="2400" dirty="0" smtClean="0">
                <a:solidFill>
                  <a:prstClr val="black"/>
                </a:solidFill>
              </a:rPr>
              <a:t>An </a:t>
            </a:r>
            <a:r>
              <a:rPr lang="en-GB" sz="2400" dirty="0">
                <a:solidFill>
                  <a:prstClr val="black"/>
                </a:solidFill>
              </a:rPr>
              <a:t>external style sheet (recommended)</a:t>
            </a:r>
          </a:p>
          <a:p>
            <a:pPr marL="228600" indent="-228600">
              <a:buFont typeface="Arial"/>
              <a:buChar char="•"/>
            </a:pPr>
            <a:r>
              <a:rPr lang="en-GB" sz="2400" b="1" dirty="0">
                <a:solidFill>
                  <a:prstClr val="black"/>
                </a:solidFill>
              </a:rPr>
              <a:t>An internal style sheet (sometimes okay)</a:t>
            </a:r>
          </a:p>
          <a:p>
            <a:pPr marL="228600" indent="-228600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An inline style (are you insane?!)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877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lvl="0"/>
            <a:r>
              <a:rPr lang="en-GB" sz="4000" dirty="0">
                <a:solidFill>
                  <a:prstClr val="black"/>
                </a:solidFill>
              </a:rPr>
              <a:t>CSS can be contained in</a:t>
            </a:r>
            <a:r>
              <a:rPr lang="en-GB" sz="4000" dirty="0" smtClean="0">
                <a:solidFill>
                  <a:prstClr val="black"/>
                </a:solidFill>
              </a:rPr>
              <a:t>: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72025" y="1025010"/>
            <a:ext cx="6837712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4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GB" sz="2400" dirty="0" smtClean="0">
                <a:latin typeface="Courier"/>
                <a:cs typeface="Courier"/>
              </a:rPr>
              <a:t>&lt;</a:t>
            </a:r>
            <a:r>
              <a:rPr lang="en-GB" sz="2400" dirty="0">
                <a:latin typeface="Courier"/>
                <a:cs typeface="Courier"/>
              </a:rPr>
              <a:t>body&gt;</a:t>
            </a:r>
          </a:p>
          <a:p>
            <a:pPr marL="0" indent="0">
              <a:buNone/>
            </a:pPr>
            <a:r>
              <a:rPr lang="en-GB" sz="2400" dirty="0" smtClean="0">
                <a:latin typeface="Courier"/>
                <a:cs typeface="Courier"/>
              </a:rPr>
              <a:t>&lt;</a:t>
            </a:r>
            <a:r>
              <a:rPr lang="en-GB" sz="2400" dirty="0">
                <a:latin typeface="Courier"/>
                <a:cs typeface="Courier"/>
              </a:rPr>
              <a:t>h1 style="</a:t>
            </a:r>
            <a:r>
              <a:rPr lang="en-GB" sz="2400" dirty="0" err="1">
                <a:latin typeface="Courier"/>
                <a:cs typeface="Courier"/>
              </a:rPr>
              <a:t>color</a:t>
            </a:r>
            <a:r>
              <a:rPr lang="en-GB" sz="2400" dirty="0">
                <a:latin typeface="Courier"/>
                <a:cs typeface="Courier"/>
              </a:rPr>
              <a:t>: </a:t>
            </a:r>
            <a:r>
              <a:rPr lang="en-GB" sz="2400" dirty="0" err="1">
                <a:latin typeface="Courier"/>
                <a:cs typeface="Courier"/>
              </a:rPr>
              <a:t>blue;background-color</a:t>
            </a:r>
            <a:r>
              <a:rPr lang="en-GB" sz="2400" dirty="0">
                <a:latin typeface="Courier"/>
                <a:cs typeface="Courier"/>
              </a:rPr>
              <a:t>: </a:t>
            </a:r>
            <a:r>
              <a:rPr lang="en-GB" sz="2400" dirty="0" err="1">
                <a:latin typeface="Courier"/>
                <a:cs typeface="Courier"/>
              </a:rPr>
              <a:t>yellow;border</a:t>
            </a:r>
            <a:r>
              <a:rPr lang="en-GB" sz="2400" dirty="0">
                <a:latin typeface="Courier"/>
                <a:cs typeface="Courier"/>
              </a:rPr>
              <a:t>: 1px solid black;"&gt;Hello World!&lt;/h1&gt;</a:t>
            </a:r>
          </a:p>
          <a:p>
            <a:pPr marL="0" indent="0">
              <a:buNone/>
            </a:pPr>
            <a:r>
              <a:rPr lang="en-GB" sz="2400" dirty="0" smtClean="0">
                <a:latin typeface="Courier"/>
                <a:cs typeface="Courier"/>
              </a:rPr>
              <a:t>&lt;</a:t>
            </a:r>
            <a:r>
              <a:rPr lang="en-GB" sz="2400" dirty="0">
                <a:latin typeface="Courier"/>
                <a:cs typeface="Courier"/>
              </a:rPr>
              <a:t>p style="</a:t>
            </a:r>
            <a:r>
              <a:rPr lang="en-GB" sz="2400" dirty="0" err="1">
                <a:latin typeface="Courier"/>
                <a:cs typeface="Courier"/>
              </a:rPr>
              <a:t>color:red</a:t>
            </a:r>
            <a:r>
              <a:rPr lang="en-GB" sz="2400" dirty="0">
                <a:latin typeface="Courier"/>
                <a:cs typeface="Courier"/>
              </a:rPr>
              <a:t>;"</a:t>
            </a:r>
            <a:r>
              <a:rPr lang="en-GB" sz="2400" dirty="0" smtClean="0">
                <a:latin typeface="Courier"/>
                <a:cs typeface="Courier"/>
              </a:rPr>
              <a:t>&gt;We need more Maori students in software engineering.&lt;</a:t>
            </a:r>
            <a:r>
              <a:rPr lang="en-GB" sz="2400" dirty="0">
                <a:latin typeface="Courier"/>
                <a:cs typeface="Courier"/>
              </a:rPr>
              <a:t>/p&gt;</a:t>
            </a:r>
          </a:p>
          <a:p>
            <a:pPr marL="0" indent="0">
              <a:buNone/>
            </a:pPr>
            <a:r>
              <a:rPr lang="en-GB" sz="2400" dirty="0" smtClean="0">
                <a:latin typeface="Courier"/>
                <a:cs typeface="Courier"/>
              </a:rPr>
              <a:t>&lt;</a:t>
            </a:r>
            <a:r>
              <a:rPr lang="en-GB" sz="2400" dirty="0">
                <a:latin typeface="Courier"/>
                <a:cs typeface="Courier"/>
              </a:rPr>
              <a:t>/body&gt;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28600" indent="-228600">
              <a:buFont typeface="Arial"/>
              <a:buChar char="•"/>
            </a:pPr>
            <a:r>
              <a:rPr lang="en-GB" sz="2400" dirty="0" smtClean="0">
                <a:solidFill>
                  <a:prstClr val="black"/>
                </a:solidFill>
              </a:rPr>
              <a:t>An </a:t>
            </a:r>
            <a:r>
              <a:rPr lang="en-GB" sz="2400" dirty="0">
                <a:solidFill>
                  <a:prstClr val="black"/>
                </a:solidFill>
              </a:rPr>
              <a:t>external style sheet (recommended)</a:t>
            </a:r>
          </a:p>
          <a:p>
            <a:pPr marL="228600" indent="-228600">
              <a:buFont typeface="Arial"/>
              <a:buChar char="•"/>
            </a:pPr>
            <a:r>
              <a:rPr lang="en-GB" sz="2400" dirty="0">
                <a:solidFill>
                  <a:prstClr val="black"/>
                </a:solidFill>
              </a:rPr>
              <a:t>An internal style sheet (sometimes okay)</a:t>
            </a:r>
          </a:p>
          <a:p>
            <a:pPr marL="228600" indent="-228600">
              <a:buFont typeface="Arial"/>
              <a:buChar char="•"/>
            </a:pPr>
            <a:r>
              <a:rPr lang="en-GB" sz="2400" b="1" dirty="0">
                <a:solidFill>
                  <a:prstClr val="black"/>
                </a:solidFill>
              </a:rPr>
              <a:t>An inline </a:t>
            </a:r>
            <a:r>
              <a:rPr lang="en-GB" sz="2400" b="1" dirty="0" smtClean="0">
                <a:solidFill>
                  <a:prstClr val="black"/>
                </a:solidFill>
              </a:rPr>
              <a:t>style</a:t>
            </a:r>
            <a:br>
              <a:rPr lang="en-GB" sz="2400" b="1" dirty="0" smtClean="0">
                <a:solidFill>
                  <a:prstClr val="black"/>
                </a:solidFill>
              </a:rPr>
            </a:br>
            <a:r>
              <a:rPr lang="en-GB" sz="2400" b="1" dirty="0" smtClean="0">
                <a:solidFill>
                  <a:prstClr val="black"/>
                </a:solidFill>
              </a:rPr>
              <a:t>(</a:t>
            </a:r>
            <a:r>
              <a:rPr lang="en-GB" sz="2400" b="1" dirty="0" smtClean="0">
                <a:solidFill>
                  <a:srgbClr val="FF0000"/>
                </a:solidFill>
              </a:rPr>
              <a:t>Are. You. Insane</a:t>
            </a:r>
            <a:r>
              <a:rPr lang="en-GB" sz="2400" b="1" dirty="0">
                <a:solidFill>
                  <a:srgbClr val="FF0000"/>
                </a:solidFill>
              </a:rPr>
              <a:t>?!</a:t>
            </a:r>
            <a:r>
              <a:rPr lang="en-GB" sz="2400" b="1" dirty="0">
                <a:solidFill>
                  <a:prstClr val="black"/>
                </a:solidFill>
              </a:rPr>
              <a:t>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79610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Client-side: JavaScript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226" y="206711"/>
            <a:ext cx="2426224" cy="2572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8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JavaScript?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(See the material from the first term.)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7149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note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 smtClean="0"/>
              <a:t>“</a:t>
            </a:r>
            <a:r>
              <a:rPr lang="en-US" sz="3200" dirty="0"/>
              <a:t>Unlike most programming languages, the </a:t>
            </a:r>
            <a:r>
              <a:rPr lang="en-US" sz="3200" b="1" dirty="0"/>
              <a:t>JavaScript</a:t>
            </a:r>
            <a:r>
              <a:rPr lang="en-US" sz="3200" dirty="0"/>
              <a:t> language has</a:t>
            </a:r>
            <a:r>
              <a:rPr lang="en-US" sz="3200" b="1" dirty="0"/>
              <a:t> no concept of input or output</a:t>
            </a:r>
            <a:r>
              <a:rPr lang="en-US" sz="3200" dirty="0"/>
              <a:t>. It is </a:t>
            </a:r>
            <a:r>
              <a:rPr lang="en-US" sz="3200" b="1" dirty="0"/>
              <a:t>designed to run </a:t>
            </a:r>
            <a:r>
              <a:rPr lang="en-US" sz="3200" dirty="0"/>
              <a:t>as a scripting language </a:t>
            </a:r>
            <a:r>
              <a:rPr lang="en-US" sz="3200" b="1" dirty="0"/>
              <a:t>in a host environment</a:t>
            </a:r>
            <a:r>
              <a:rPr lang="en-US" sz="3200" dirty="0"/>
              <a:t>, and it is up to the </a:t>
            </a:r>
            <a:r>
              <a:rPr lang="en-US" sz="3200" b="1" dirty="0"/>
              <a:t>host environment </a:t>
            </a:r>
            <a:r>
              <a:rPr lang="en-US" sz="3200" dirty="0"/>
              <a:t>to </a:t>
            </a:r>
            <a:r>
              <a:rPr lang="en-US" sz="3200" b="1" dirty="0"/>
              <a:t>provide mechanisms for communicating with the outside </a:t>
            </a:r>
            <a:r>
              <a:rPr lang="en-US" sz="3200" b="1" dirty="0" smtClean="0"/>
              <a:t>world</a:t>
            </a:r>
            <a:r>
              <a:rPr lang="en-US" sz="3200" dirty="0" smtClean="0"/>
              <a:t>.”</a:t>
            </a:r>
          </a:p>
          <a:p>
            <a:pPr marL="0" lvl="0" indent="0" algn="r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marL="0" lv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 smtClean="0"/>
              <a:t>https</a:t>
            </a:r>
            <a:r>
              <a:rPr lang="en-US" sz="2000" dirty="0"/>
              <a:t>://</a:t>
            </a:r>
            <a:r>
              <a:rPr lang="en-US" sz="2000" dirty="0" err="1"/>
              <a:t>developer.mozilla.org</a:t>
            </a:r>
            <a:r>
              <a:rPr lang="en-US" sz="2000" dirty="0"/>
              <a:t>/</a:t>
            </a:r>
            <a:r>
              <a:rPr lang="en-US" sz="2000" dirty="0" err="1"/>
              <a:t>en</a:t>
            </a:r>
            <a:r>
              <a:rPr lang="en-US" sz="2000" dirty="0"/>
              <a:t>-US/docs/Web/JavaScript/</a:t>
            </a:r>
            <a:r>
              <a:rPr lang="en-US" sz="2000" dirty="0" err="1"/>
              <a:t>A_re-introduction_to_JavaScript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78998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 smtClean="0"/>
              <a:t>…</a:t>
            </a:r>
            <a:r>
              <a:rPr lang="en-GB" dirty="0" smtClean="0"/>
              <a:t> the full quote: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 smtClean="0"/>
              <a:t>“</a:t>
            </a:r>
            <a:r>
              <a:rPr lang="en-US" sz="2400" dirty="0"/>
              <a:t>Unlike most programming languages, the </a:t>
            </a:r>
            <a:r>
              <a:rPr lang="en-US" sz="2400" b="1" dirty="0"/>
              <a:t>JavaScript</a:t>
            </a:r>
            <a:r>
              <a:rPr lang="en-US" sz="2400" dirty="0"/>
              <a:t> language has</a:t>
            </a:r>
            <a:r>
              <a:rPr lang="en-US" sz="2400" b="1" dirty="0"/>
              <a:t> no concept of input or output</a:t>
            </a:r>
            <a:r>
              <a:rPr lang="en-US" sz="2400" dirty="0"/>
              <a:t>. It is </a:t>
            </a:r>
            <a:r>
              <a:rPr lang="en-US" sz="2400" b="1" dirty="0"/>
              <a:t>designed to run </a:t>
            </a:r>
            <a:r>
              <a:rPr lang="en-US" sz="2400" dirty="0"/>
              <a:t>as a scripting language </a:t>
            </a:r>
            <a:r>
              <a:rPr lang="en-US" sz="2400" b="1" dirty="0"/>
              <a:t>in a host environment</a:t>
            </a:r>
            <a:r>
              <a:rPr lang="en-US" sz="2400" dirty="0"/>
              <a:t>, and it is up to the </a:t>
            </a:r>
            <a:r>
              <a:rPr lang="en-US" sz="2400" b="1" dirty="0"/>
              <a:t>host environment </a:t>
            </a:r>
            <a:r>
              <a:rPr lang="en-US" sz="2400" dirty="0"/>
              <a:t>to </a:t>
            </a:r>
            <a:r>
              <a:rPr lang="en-US" sz="2400" b="1" dirty="0"/>
              <a:t>provide mechanisms for communicating with the outside </a:t>
            </a:r>
            <a:r>
              <a:rPr lang="en-US" sz="2400" b="1" dirty="0" smtClean="0"/>
              <a:t>world</a:t>
            </a:r>
            <a:r>
              <a:rPr lang="en-US" sz="2400" dirty="0" smtClean="0"/>
              <a:t>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smtClean="0"/>
              <a:t>The </a:t>
            </a:r>
            <a:r>
              <a:rPr lang="en-US" sz="2400" dirty="0"/>
              <a:t>most common host environment is the browser, but JavaScript interpreters can also be found in a huge list of other places, including Adobe Acrobat, Adobe Photoshop, SVG images, Yahoo's Widget engine, server-side environments such as </a:t>
            </a:r>
            <a:r>
              <a:rPr lang="en-US" sz="2400" dirty="0">
                <a:hlinkClick r:id="rId2"/>
              </a:rPr>
              <a:t>Node.js</a:t>
            </a:r>
            <a:r>
              <a:rPr lang="en-US" sz="2400" dirty="0"/>
              <a:t>, NoSQL databases like the open source </a:t>
            </a:r>
            <a:r>
              <a:rPr lang="en-US" sz="2400" dirty="0">
                <a:hlinkClick r:id="rId3"/>
              </a:rPr>
              <a:t>Apache CouchDB</a:t>
            </a:r>
            <a:r>
              <a:rPr lang="en-US" sz="2400" dirty="0"/>
              <a:t>, embedded computers, complete desktop environments like </a:t>
            </a:r>
            <a:r>
              <a:rPr lang="en-US" sz="2400" dirty="0">
                <a:hlinkClick r:id="rId4"/>
              </a:rPr>
              <a:t>GNOME</a:t>
            </a:r>
            <a:r>
              <a:rPr lang="en-US" sz="2400" dirty="0"/>
              <a:t> (one of the most popular GUIs for GNU/Linux operating systems), and others</a:t>
            </a:r>
            <a:r>
              <a:rPr lang="en-US" sz="2400" dirty="0" smtClean="0"/>
              <a:t>.”</a:t>
            </a:r>
          </a:p>
          <a:p>
            <a:pPr marL="0" lvl="0" indent="0" algn="r">
              <a:lnSpc>
                <a:spcPct val="100000"/>
              </a:lnSpc>
              <a:spcBef>
                <a:spcPts val="0"/>
              </a:spcBef>
              <a:buNone/>
            </a:pPr>
            <a:endParaRPr lang="en-US" sz="2200" dirty="0" smtClean="0"/>
          </a:p>
          <a:p>
            <a:pPr marL="0" lvl="0" indent="0" algn="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200" dirty="0" smtClean="0"/>
              <a:t>https</a:t>
            </a:r>
            <a:r>
              <a:rPr lang="en-US" sz="2200" dirty="0"/>
              <a:t>://</a:t>
            </a:r>
            <a:r>
              <a:rPr lang="en-US" sz="2200" dirty="0" err="1"/>
              <a:t>developer.mozilla.org</a:t>
            </a:r>
            <a:r>
              <a:rPr lang="en-US" sz="2200" dirty="0"/>
              <a:t>/</a:t>
            </a:r>
            <a:r>
              <a:rPr lang="en-US" sz="2200" dirty="0" err="1"/>
              <a:t>en</a:t>
            </a:r>
            <a:r>
              <a:rPr lang="en-US" sz="2200" dirty="0"/>
              <a:t>-US/docs/Web/JavaScript/</a:t>
            </a:r>
            <a:r>
              <a:rPr lang="en-US" sz="2200" dirty="0" err="1"/>
              <a:t>A_re-introduction_to_JavaScript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128684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did you study in Term 3?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 brief review to help us get back into the subject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6967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the pieces fit together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084" y="0"/>
            <a:ext cx="5498235" cy="36700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 rot="16200000">
            <a:off x="5226049" y="1694119"/>
            <a:ext cx="33055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http://www.123rf.com/photo_14491336_html-php-css-sql-jigsaw-puzzle-pieces-in-internet-web-development-solutions.html</a:t>
            </a:r>
          </a:p>
        </p:txBody>
      </p:sp>
    </p:spTree>
    <p:extLst>
      <p:ext uri="{BB962C8B-B14F-4D97-AF65-F5344CB8AC3E}">
        <p14:creationId xmlns:p14="http://schemas.microsoft.com/office/powerpoint/2010/main" val="2792597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94745" y="2102747"/>
            <a:ext cx="1638887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6554111" y="2102747"/>
            <a:ext cx="1638887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Can 5"/>
          <p:cNvSpPr/>
          <p:nvPr/>
        </p:nvSpPr>
        <p:spPr>
          <a:xfrm>
            <a:off x="10126032" y="2102746"/>
            <a:ext cx="1232246" cy="1638887"/>
          </a:xfrm>
          <a:prstGeom prst="can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11082" y="2170178"/>
            <a:ext cx="741800" cy="1483599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4633632" y="2222755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633632" y="2426638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633632" y="3548172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252882" y="2298051"/>
            <a:ext cx="1741863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252882" y="3582246"/>
            <a:ext cx="1741863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205553" y="2830045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205553" y="3033928"/>
            <a:ext cx="1920479" cy="0"/>
          </a:xfrm>
          <a:prstGeom prst="straightConnector1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57441" y="6110086"/>
            <a:ext cx="866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Human</a:t>
            </a:r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3258860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6843813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20" name="TextBox 19"/>
          <p:cNvSpPr txBox="1"/>
          <p:nvPr/>
        </p:nvSpPr>
        <p:spPr>
          <a:xfrm>
            <a:off x="10180596" y="6110086"/>
            <a:ext cx="100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Machine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3258860" y="5541721"/>
            <a:ext cx="727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Client</a:t>
            </a:r>
            <a:endParaRPr lang="en-GB" dirty="0"/>
          </a:p>
        </p:txBody>
      </p:sp>
      <p:sp>
        <p:nvSpPr>
          <p:cNvPr id="22" name="TextBox 21"/>
          <p:cNvSpPr txBox="1"/>
          <p:nvPr/>
        </p:nvSpPr>
        <p:spPr>
          <a:xfrm>
            <a:off x="6843813" y="554172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Server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10180596" y="5541721"/>
            <a:ext cx="10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Database</a:t>
            </a:r>
            <a:endParaRPr lang="en-GB" dirty="0"/>
          </a:p>
        </p:txBody>
      </p:sp>
      <p:sp>
        <p:nvSpPr>
          <p:cNvPr id="24" name="Rectangle 23"/>
          <p:cNvSpPr/>
          <p:nvPr/>
        </p:nvSpPr>
        <p:spPr>
          <a:xfrm>
            <a:off x="6566667" y="2102746"/>
            <a:ext cx="524964" cy="16388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6569811" y="2664596"/>
            <a:ext cx="495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API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5126600" y="1853423"/>
            <a:ext cx="67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HTTP</a:t>
            </a:r>
            <a:endParaRPr lang="en-GB" dirty="0"/>
          </a:p>
        </p:txBody>
      </p:sp>
      <p:sp>
        <p:nvSpPr>
          <p:cNvPr id="27" name="TextBox 26"/>
          <p:cNvSpPr txBox="1"/>
          <p:nvPr/>
        </p:nvSpPr>
        <p:spPr>
          <a:xfrm>
            <a:off x="257441" y="5541721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User</a:t>
            </a:r>
            <a:endParaRPr lang="en-GB" dirty="0"/>
          </a:p>
        </p:txBody>
      </p:sp>
      <p:sp>
        <p:nvSpPr>
          <p:cNvPr id="28" name="Rectangle 27"/>
          <p:cNvSpPr/>
          <p:nvPr/>
        </p:nvSpPr>
        <p:spPr>
          <a:xfrm>
            <a:off x="7091630" y="2102746"/>
            <a:ext cx="1097669" cy="57489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7183947" y="2204586"/>
            <a:ext cx="894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Express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>
            <a:off x="7183947" y="2849262"/>
            <a:ext cx="895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Node.js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>
            <a:off x="5126600" y="3548172"/>
            <a:ext cx="11464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Resources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HTML</a:t>
            </a:r>
          </a:p>
          <a:p>
            <a:r>
              <a:rPr lang="en-GB" dirty="0" smtClean="0"/>
              <a:t>CSS</a:t>
            </a:r>
          </a:p>
          <a:p>
            <a:r>
              <a:rPr lang="en-GB" dirty="0" smtClean="0"/>
              <a:t>JavaScript</a:t>
            </a:r>
            <a:br>
              <a:rPr lang="en-GB" dirty="0" smtClean="0"/>
            </a:br>
            <a:r>
              <a:rPr lang="mr-IN" dirty="0" smtClean="0"/>
              <a:t>…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>
            <a:off x="8479968" y="2432126"/>
            <a:ext cx="1465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Queries (SQL)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5126600" y="2437215"/>
            <a:ext cx="86921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 smtClean="0"/>
              <a:t>Data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sz="1600" dirty="0" smtClean="0"/>
              <a:t>JSON,</a:t>
            </a:r>
            <a:r>
              <a:rPr lang="en-GB" sz="1600" dirty="0"/>
              <a:t/>
            </a:r>
            <a:br>
              <a:rPr lang="en-GB" sz="1600" dirty="0"/>
            </a:br>
            <a:r>
              <a:rPr lang="en-GB" sz="1600" dirty="0" smtClean="0"/>
              <a:t>XML,</a:t>
            </a:r>
            <a:r>
              <a:rPr lang="mr-IN" sz="1600" dirty="0" smtClean="0"/>
              <a:t>…</a:t>
            </a:r>
            <a:endParaRPr lang="en-GB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10028534" y="3741633"/>
            <a:ext cx="2029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Relational</a:t>
            </a:r>
            <a:br>
              <a:rPr lang="en-GB" dirty="0" smtClean="0"/>
            </a:br>
            <a:r>
              <a:rPr lang="en-GB" dirty="0" smtClean="0"/>
              <a:t>Not-only relational</a:t>
            </a:r>
            <a:br>
              <a:rPr lang="en-GB" dirty="0" smtClean="0"/>
            </a:br>
            <a:r>
              <a:rPr lang="en-GB" dirty="0" smtClean="0"/>
              <a:t>Object</a:t>
            </a:r>
            <a:endParaRPr lang="en-GB" dirty="0"/>
          </a:p>
        </p:txBody>
      </p:sp>
      <p:sp>
        <p:nvSpPr>
          <p:cNvPr id="34" name="Rectangle 33"/>
          <p:cNvSpPr/>
          <p:nvPr/>
        </p:nvSpPr>
        <p:spPr>
          <a:xfrm>
            <a:off x="3002828" y="2108057"/>
            <a:ext cx="816627" cy="54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ctangle 34"/>
          <p:cNvSpPr/>
          <p:nvPr/>
        </p:nvSpPr>
        <p:spPr>
          <a:xfrm>
            <a:off x="3002828" y="2662142"/>
            <a:ext cx="816627" cy="504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TextBox 35"/>
          <p:cNvSpPr txBox="1"/>
          <p:nvPr/>
        </p:nvSpPr>
        <p:spPr>
          <a:xfrm>
            <a:off x="3052919" y="221182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HTML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3086104" y="2786726"/>
            <a:ext cx="519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CSS</a:t>
            </a:r>
            <a:endParaRPr lang="en-GB" dirty="0"/>
          </a:p>
        </p:txBody>
      </p:sp>
      <p:sp>
        <p:nvSpPr>
          <p:cNvPr id="38" name="TextBox 37"/>
          <p:cNvSpPr txBox="1"/>
          <p:nvPr/>
        </p:nvSpPr>
        <p:spPr>
          <a:xfrm>
            <a:off x="3234629" y="3284445"/>
            <a:ext cx="364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JS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3966483" y="2740030"/>
            <a:ext cx="585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APIs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8479968" y="3046389"/>
            <a:ext cx="146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Results (data)</a:t>
            </a:r>
            <a:endParaRPr lang="en-GB" dirty="0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257441" y="5288488"/>
            <a:ext cx="11800365" cy="0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3002828" y="3162476"/>
            <a:ext cx="816627" cy="57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7705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HTML, CSS and JavaScript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HTML has elements</a:t>
            </a:r>
          </a:p>
          <a:p>
            <a:r>
              <a:rPr lang="en-GB" dirty="0" smtClean="0"/>
              <a:t>Elements can be referenced by</a:t>
            </a:r>
          </a:p>
          <a:p>
            <a:pPr lvl="1"/>
            <a:r>
              <a:rPr lang="en-GB" dirty="0" smtClean="0"/>
              <a:t>Element type e.g. </a:t>
            </a:r>
            <a:r>
              <a:rPr lang="en-GB" dirty="0" smtClean="0">
                <a:latin typeface="Courier"/>
                <a:cs typeface="Courier"/>
              </a:rPr>
              <a:t>&lt;p&gt;</a:t>
            </a:r>
          </a:p>
          <a:p>
            <a:pPr lvl="1"/>
            <a:r>
              <a:rPr lang="en-GB" dirty="0" smtClean="0"/>
              <a:t>Unique identifier e.g. </a:t>
            </a:r>
            <a:r>
              <a:rPr lang="en-GB" dirty="0" smtClean="0">
                <a:latin typeface="Courier"/>
                <a:cs typeface="Courier"/>
              </a:rPr>
              <a:t>id=“</a:t>
            </a:r>
            <a:r>
              <a:rPr lang="mr-IN" dirty="0" smtClean="0">
                <a:latin typeface="Courier"/>
                <a:cs typeface="Courier"/>
              </a:rPr>
              <a:t>…</a:t>
            </a:r>
            <a:r>
              <a:rPr lang="en-GB" dirty="0" smtClean="0">
                <a:latin typeface="Courier"/>
                <a:cs typeface="Courier"/>
              </a:rPr>
              <a:t>”</a:t>
            </a:r>
          </a:p>
          <a:p>
            <a:pPr lvl="1"/>
            <a:r>
              <a:rPr lang="en-GB" dirty="0" smtClean="0"/>
              <a:t>Attribute class e.g. </a:t>
            </a:r>
            <a:r>
              <a:rPr lang="en-GB" dirty="0" smtClean="0">
                <a:latin typeface="Courier"/>
                <a:cs typeface="Courier"/>
              </a:rPr>
              <a:t>class=“</a:t>
            </a:r>
            <a:r>
              <a:rPr lang="mr-IN" dirty="0" smtClean="0">
                <a:latin typeface="Courier"/>
                <a:cs typeface="Courier"/>
              </a:rPr>
              <a:t>…</a:t>
            </a:r>
            <a:r>
              <a:rPr lang="en-GB" dirty="0" smtClean="0">
                <a:latin typeface="Courier"/>
                <a:cs typeface="Courier"/>
              </a:rPr>
              <a:t>”</a:t>
            </a:r>
          </a:p>
          <a:p>
            <a:pPr lvl="1"/>
            <a:r>
              <a:rPr lang="en-GB" dirty="0" smtClean="0"/>
              <a:t>(Other ways</a:t>
            </a:r>
            <a:r>
              <a:rPr lang="mr-IN" dirty="0" smtClean="0"/>
              <a:t>…</a:t>
            </a:r>
            <a:r>
              <a:rPr lang="en-GB" dirty="0" smtClean="0"/>
              <a:t>?)</a:t>
            </a:r>
          </a:p>
          <a:p>
            <a:r>
              <a:rPr lang="en-GB" dirty="0" smtClean="0"/>
              <a:t>CSS has rules that</a:t>
            </a:r>
          </a:p>
          <a:p>
            <a:pPr lvl="1"/>
            <a:r>
              <a:rPr lang="en-GB" dirty="0" smtClean="0"/>
              <a:t>‘Apply’ </a:t>
            </a:r>
            <a:r>
              <a:rPr lang="en-GB" dirty="0" smtClean="0"/>
              <a:t>presentation to referenced elements, through selectors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JavaScript </a:t>
            </a:r>
          </a:p>
          <a:p>
            <a:pPr lvl="1"/>
            <a:r>
              <a:rPr lang="en-GB" dirty="0"/>
              <a:t>Gets </a:t>
            </a:r>
            <a:r>
              <a:rPr lang="en-GB" dirty="0" smtClean="0"/>
              <a:t>(and sets) </a:t>
            </a:r>
            <a:r>
              <a:rPr lang="mr-IN" dirty="0" smtClean="0"/>
              <a:t>…</a:t>
            </a:r>
            <a:endParaRPr lang="en-GB" dirty="0"/>
          </a:p>
          <a:p>
            <a:pPr lvl="2"/>
            <a:r>
              <a:rPr lang="en-GB" dirty="0" smtClean="0"/>
              <a:t>Element content</a:t>
            </a:r>
          </a:p>
          <a:p>
            <a:pPr lvl="2"/>
            <a:r>
              <a:rPr lang="en-GB" dirty="0" smtClean="0"/>
              <a:t>Element attributes &amp; values</a:t>
            </a:r>
          </a:p>
          <a:p>
            <a:pPr lvl="1"/>
            <a:r>
              <a:rPr lang="mr-IN" dirty="0" smtClean="0"/>
              <a:t>…</a:t>
            </a:r>
            <a:r>
              <a:rPr lang="en-GB" dirty="0" smtClean="0"/>
              <a:t> based on </a:t>
            </a:r>
            <a:r>
              <a:rPr lang="en-GB" dirty="0" smtClean="0"/>
              <a:t>references</a:t>
            </a:r>
          </a:p>
          <a:p>
            <a:pPr lvl="1"/>
            <a:endParaRPr lang="en-GB" dirty="0"/>
          </a:p>
          <a:p>
            <a:r>
              <a:rPr lang="en-GB" dirty="0" smtClean="0"/>
              <a:t>HTML document as the primary source</a:t>
            </a:r>
          </a:p>
          <a:p>
            <a:pPr lvl="1"/>
            <a:r>
              <a:rPr lang="en-GB" dirty="0" smtClean="0"/>
              <a:t>Contains HTML (duh)</a:t>
            </a:r>
          </a:p>
          <a:p>
            <a:pPr lvl="1"/>
            <a:r>
              <a:rPr lang="en-GB" dirty="0" smtClean="0"/>
              <a:t>Contains CSS or reference to CSS</a:t>
            </a:r>
          </a:p>
          <a:p>
            <a:pPr lvl="1"/>
            <a:r>
              <a:rPr lang="en-GB" dirty="0" smtClean="0"/>
              <a:t>Contains JS or reference to JS</a:t>
            </a:r>
            <a:endParaRPr lang="en-GB" dirty="0" smtClean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8696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 </a:t>
            </a:r>
            <a:r>
              <a:rPr lang="en-GB" dirty="0" err="1" smtClean="0"/>
              <a:t>vs</a:t>
            </a:r>
            <a:r>
              <a:rPr lang="en-GB" dirty="0" smtClean="0"/>
              <a:t> data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Think of:</a:t>
            </a:r>
          </a:p>
          <a:p>
            <a:r>
              <a:rPr lang="en-GB" dirty="0" smtClean="0"/>
              <a:t>Data as what is ‘in’ JavaScript data structures e.g. arrays, objects.</a:t>
            </a:r>
          </a:p>
          <a:p>
            <a:r>
              <a:rPr lang="en-GB" dirty="0" smtClean="0"/>
              <a:t>Content as what is ‘in’ the HTML elements.</a:t>
            </a:r>
          </a:p>
          <a:p>
            <a:r>
              <a:rPr lang="en-GB" dirty="0" smtClean="0"/>
              <a:t>Data needs to be ‘injected’ into HTML content e.g. JavaScript setter</a:t>
            </a:r>
          </a:p>
          <a:p>
            <a:r>
              <a:rPr lang="en-GB" dirty="0" smtClean="0"/>
              <a:t>User entered information needs to be retrieved from the rendered fields on screen e.g. JavaScript </a:t>
            </a:r>
            <a:r>
              <a:rPr lang="en-GB" dirty="0" smtClean="0"/>
              <a:t>‘getters’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Looking ahead:</a:t>
            </a:r>
          </a:p>
          <a:p>
            <a:r>
              <a:rPr lang="en-GB" dirty="0" err="1" smtClean="0"/>
              <a:t>Vue</a:t>
            </a:r>
            <a:r>
              <a:rPr lang="en-GB" dirty="0" smtClean="0"/>
              <a:t> helps us do this through two-way binding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‘Injecting’ data into content; and retrieving content into data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709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a webpage?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Once upon a time:</a:t>
            </a:r>
          </a:p>
          <a:p>
            <a:pPr lvl="1"/>
            <a:r>
              <a:rPr lang="en-GB" dirty="0" smtClean="0"/>
              <a:t>A valid HTTP request resulted in the download of a webpage comprising:</a:t>
            </a:r>
          </a:p>
          <a:p>
            <a:pPr lvl="2"/>
            <a:r>
              <a:rPr lang="en-GB" dirty="0" smtClean="0"/>
              <a:t>‘Static’ HTML, CSS, </a:t>
            </a:r>
            <a:r>
              <a:rPr lang="en-GB" dirty="0" smtClean="0"/>
              <a:t>(not even JavaScript) </a:t>
            </a:r>
            <a:r>
              <a:rPr lang="en-GB" dirty="0" err="1" smtClean="0"/>
              <a:t>etc</a:t>
            </a:r>
            <a:r>
              <a:rPr lang="en-GB" dirty="0" smtClean="0"/>
              <a:t>, where</a:t>
            </a:r>
          </a:p>
          <a:p>
            <a:pPr lvl="2"/>
            <a:r>
              <a:rPr lang="en-GB" dirty="0" smtClean="0"/>
              <a:t>Data was </a:t>
            </a:r>
            <a:r>
              <a:rPr lang="en-GB" dirty="0" smtClean="0"/>
              <a:t>embedde</a:t>
            </a:r>
            <a:r>
              <a:rPr lang="en-GB" dirty="0"/>
              <a:t>d</a:t>
            </a:r>
            <a:r>
              <a:rPr lang="en-GB" dirty="0" smtClean="0"/>
              <a:t> </a:t>
            </a:r>
            <a:r>
              <a:rPr lang="en-GB" dirty="0" smtClean="0"/>
              <a:t>as the content of the </a:t>
            </a:r>
            <a:r>
              <a:rPr lang="en-GB" dirty="0" smtClean="0"/>
              <a:t>HTML</a:t>
            </a:r>
          </a:p>
          <a:p>
            <a:pPr lvl="2"/>
            <a:r>
              <a:rPr lang="en-GB" dirty="0" smtClean="0"/>
              <a:t>Yo</a:t>
            </a:r>
            <a:r>
              <a:rPr lang="en-GB" dirty="0" smtClean="0"/>
              <a:t>u want new data: request a new page.</a:t>
            </a:r>
            <a:endParaRPr lang="en-GB" dirty="0" smtClean="0"/>
          </a:p>
          <a:p>
            <a:r>
              <a:rPr lang="en-GB" dirty="0" smtClean="0"/>
              <a:t>But now:</a:t>
            </a:r>
          </a:p>
          <a:p>
            <a:pPr lvl="1"/>
            <a:r>
              <a:rPr lang="en-GB" dirty="0" smtClean="0"/>
              <a:t>A server may send:</a:t>
            </a:r>
          </a:p>
          <a:p>
            <a:pPr lvl="2"/>
            <a:r>
              <a:rPr lang="en-GB" dirty="0" smtClean="0"/>
              <a:t>Resources: HTML, CSS, JavaScript </a:t>
            </a:r>
            <a:r>
              <a:rPr lang="en-GB" dirty="0" err="1" smtClean="0"/>
              <a:t>etc</a:t>
            </a:r>
            <a:r>
              <a:rPr lang="en-GB" dirty="0" smtClean="0"/>
              <a:t>; and separately</a:t>
            </a:r>
          </a:p>
          <a:p>
            <a:pPr lvl="2"/>
            <a:r>
              <a:rPr lang="en-GB" dirty="0" smtClean="0"/>
              <a:t>Data: JSON, XML; and</a:t>
            </a:r>
          </a:p>
          <a:p>
            <a:pPr lvl="2"/>
            <a:r>
              <a:rPr lang="en-GB" dirty="0" smtClean="0"/>
              <a:t>The application on the web </a:t>
            </a:r>
            <a:r>
              <a:rPr lang="en-GB" dirty="0" smtClean="0"/>
              <a:t>client injects the data into the HTML </a:t>
            </a:r>
            <a:r>
              <a:rPr lang="en-GB" dirty="0" err="1" smtClean="0"/>
              <a:t>etc</a:t>
            </a:r>
            <a:r>
              <a:rPr lang="en-GB" dirty="0" smtClean="0"/>
              <a:t> when </a:t>
            </a:r>
            <a:r>
              <a:rPr lang="en-GB" dirty="0" smtClean="0"/>
              <a:t>needed</a:t>
            </a:r>
            <a:endParaRPr lang="en-GB" dirty="0" smtClean="0"/>
          </a:p>
          <a:p>
            <a:r>
              <a:rPr lang="en-GB" dirty="0"/>
              <a:t>Data injection and data retrieval can take place on the client </a:t>
            </a:r>
            <a:r>
              <a:rPr lang="en-GB" dirty="0" smtClean="0"/>
              <a:t>side</a:t>
            </a:r>
            <a:r>
              <a:rPr lang="mr-IN" dirty="0" smtClean="0"/>
              <a:t>…</a:t>
            </a:r>
            <a:endParaRPr lang="en-GB" dirty="0" smtClean="0"/>
          </a:p>
          <a:p>
            <a:pPr lvl="1"/>
            <a:r>
              <a:rPr lang="en-GB" dirty="0" smtClean="0"/>
              <a:t>Data injected into HTML, and retrieved from </a:t>
            </a:r>
            <a:r>
              <a:rPr lang="en-GB" dirty="0" smtClean="0"/>
              <a:t>HTML</a:t>
            </a:r>
          </a:p>
          <a:p>
            <a:r>
              <a:rPr lang="en-GB" dirty="0"/>
              <a:t>B</a:t>
            </a:r>
            <a:r>
              <a:rPr lang="en-GB" dirty="0" smtClean="0"/>
              <a:t>ut still need to be persisted somewhere: locally or on server</a:t>
            </a:r>
            <a:endParaRPr lang="en-GB" dirty="0"/>
          </a:p>
          <a:p>
            <a:pPr marL="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489260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Rendering of the page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261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0" y="3331634"/>
            <a:ext cx="99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Network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2700885" y="243886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HTML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2700885" y="4219689"/>
            <a:ext cx="519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CSS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394156" y="3331634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JavaScript</a:t>
            </a:r>
            <a:endParaRPr lang="en-GB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JavaScript, HTML, CSS, DOM…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4690121" y="2448366"/>
            <a:ext cx="6768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DOM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4561328" y="4219689"/>
            <a:ext cx="870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CSSOM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6680243" y="3331634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Render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8561739" y="3331634"/>
            <a:ext cx="817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Layout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10314961" y="333163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Paint</a:t>
            </a:r>
            <a:endParaRPr lang="en-GB" dirty="0"/>
          </a:p>
        </p:txBody>
      </p:sp>
      <p:cxnSp>
        <p:nvCxnSpPr>
          <p:cNvPr id="14" name="Straight Arrow Connector 13"/>
          <p:cNvCxnSpPr>
            <a:stCxn id="3" idx="3"/>
            <a:endCxn id="4" idx="1"/>
          </p:cNvCxnSpPr>
          <p:nvPr/>
        </p:nvCxnSpPr>
        <p:spPr>
          <a:xfrm flipV="1">
            <a:off x="1607590" y="2623533"/>
            <a:ext cx="1093295" cy="892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3" idx="3"/>
            <a:endCxn id="5" idx="1"/>
          </p:cNvCxnSpPr>
          <p:nvPr/>
        </p:nvCxnSpPr>
        <p:spPr>
          <a:xfrm>
            <a:off x="1607590" y="3516300"/>
            <a:ext cx="1093295" cy="888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3" idx="3"/>
            <a:endCxn id="6" idx="1"/>
          </p:cNvCxnSpPr>
          <p:nvPr/>
        </p:nvCxnSpPr>
        <p:spPr>
          <a:xfrm>
            <a:off x="1607590" y="3516300"/>
            <a:ext cx="278656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3"/>
            <a:endCxn id="9" idx="1"/>
          </p:cNvCxnSpPr>
          <p:nvPr/>
        </p:nvCxnSpPr>
        <p:spPr>
          <a:xfrm>
            <a:off x="3220754" y="4404355"/>
            <a:ext cx="134057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4" idx="3"/>
            <a:endCxn id="8" idx="1"/>
          </p:cNvCxnSpPr>
          <p:nvPr/>
        </p:nvCxnSpPr>
        <p:spPr>
          <a:xfrm>
            <a:off x="3436984" y="2623533"/>
            <a:ext cx="1253137" cy="94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" idx="0"/>
            <a:endCxn id="8" idx="2"/>
          </p:cNvCxnSpPr>
          <p:nvPr/>
        </p:nvCxnSpPr>
        <p:spPr>
          <a:xfrm flipV="1">
            <a:off x="4954566" y="2817698"/>
            <a:ext cx="73993" cy="5139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6" idx="2"/>
            <a:endCxn id="9" idx="0"/>
          </p:cNvCxnSpPr>
          <p:nvPr/>
        </p:nvCxnSpPr>
        <p:spPr>
          <a:xfrm>
            <a:off x="4954566" y="3700966"/>
            <a:ext cx="41793" cy="5187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8" idx="3"/>
            <a:endCxn id="10" idx="1"/>
          </p:cNvCxnSpPr>
          <p:nvPr/>
        </p:nvCxnSpPr>
        <p:spPr>
          <a:xfrm>
            <a:off x="5366996" y="2633032"/>
            <a:ext cx="1313247" cy="883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9" idx="3"/>
            <a:endCxn id="10" idx="1"/>
          </p:cNvCxnSpPr>
          <p:nvPr/>
        </p:nvCxnSpPr>
        <p:spPr>
          <a:xfrm flipV="1">
            <a:off x="5431390" y="3516300"/>
            <a:ext cx="1248853" cy="8880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1" idx="3"/>
            <a:endCxn id="12" idx="1"/>
          </p:cNvCxnSpPr>
          <p:nvPr/>
        </p:nvCxnSpPr>
        <p:spPr>
          <a:xfrm>
            <a:off x="9378827" y="3516300"/>
            <a:ext cx="9361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0" idx="3"/>
            <a:endCxn id="11" idx="1"/>
          </p:cNvCxnSpPr>
          <p:nvPr/>
        </p:nvCxnSpPr>
        <p:spPr>
          <a:xfrm>
            <a:off x="7544582" y="3516300"/>
            <a:ext cx="101715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2700885" y="1798583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Other resources</a:t>
            </a:r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0" name="Straight Arrow Connector 49"/>
          <p:cNvCxnSpPr>
            <a:stCxn id="3" idx="3"/>
            <a:endCxn id="49" idx="1"/>
          </p:cNvCxnSpPr>
          <p:nvPr/>
        </p:nvCxnSpPr>
        <p:spPr>
          <a:xfrm flipV="1">
            <a:off x="1607590" y="1983249"/>
            <a:ext cx="1093295" cy="1533051"/>
          </a:xfrm>
          <a:prstGeom prst="straightConnector1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80892" y="4589022"/>
            <a:ext cx="102234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Advice</a:t>
            </a:r>
          </a:p>
          <a:p>
            <a:r>
              <a:rPr lang="en-GB" dirty="0" smtClean="0"/>
              <a:t>Put CSS at the top in the HTML HEAD</a:t>
            </a:r>
          </a:p>
          <a:p>
            <a:r>
              <a:rPr lang="en-GB" dirty="0" smtClean="0"/>
              <a:t>Put JavaScript at the bottom of the page</a:t>
            </a:r>
          </a:p>
          <a:p>
            <a:endParaRPr lang="en-GB" dirty="0"/>
          </a:p>
          <a:p>
            <a:r>
              <a:rPr lang="en-GB" dirty="0">
                <a:hlinkClick r:id="rId2"/>
              </a:rPr>
              <a:t>https://developer.yahoo.com/performance/</a:t>
            </a:r>
            <a:r>
              <a:rPr lang="en-GB" dirty="0" smtClean="0">
                <a:hlinkClick r:id="rId2"/>
              </a:rPr>
              <a:t>rules.html</a:t>
            </a:r>
            <a:endParaRPr lang="en-GB" dirty="0" smtClean="0"/>
          </a:p>
          <a:p>
            <a:r>
              <a:rPr lang="en-GB" dirty="0">
                <a:hlinkClick r:id="rId3"/>
              </a:rPr>
              <a:t>https://developer.yahoo.com/blogs/ydn/high-performance-sites-importance-front-end-performance-7160.</a:t>
            </a:r>
            <a:r>
              <a:rPr lang="en-GB" dirty="0" smtClean="0">
                <a:hlinkClick r:id="rId3"/>
              </a:rPr>
              <a:t>html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4026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6601"/>
            <a:ext cx="12192000" cy="282579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46916" y="5356963"/>
            <a:ext cx="9082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i="1" dirty="0"/>
              <a:t>High Performance Browser Networking</a:t>
            </a:r>
            <a:endParaRPr lang="en-GB" i="1" dirty="0" smtClean="0"/>
          </a:p>
          <a:p>
            <a:r>
              <a:rPr lang="en-GB" dirty="0" smtClean="0"/>
              <a:t>http</a:t>
            </a:r>
            <a:r>
              <a:rPr lang="en-GB" dirty="0"/>
              <a:t>://</a:t>
            </a:r>
            <a:r>
              <a:rPr lang="en-GB" dirty="0" err="1"/>
              <a:t>chimera.labs.oreilly.com</a:t>
            </a:r>
            <a:r>
              <a:rPr lang="en-GB" dirty="0"/>
              <a:t>/books/1230000000545/ch10.html</a:t>
            </a:r>
          </a:p>
        </p:txBody>
      </p:sp>
    </p:spTree>
    <p:extLst>
      <p:ext uri="{BB962C8B-B14F-4D97-AF65-F5344CB8AC3E}">
        <p14:creationId xmlns:p14="http://schemas.microsoft.com/office/powerpoint/2010/main" val="2627152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Where next?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0520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Where next?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 week: In </a:t>
            </a:r>
            <a:r>
              <a:rPr lang="en-GB" dirty="0" smtClean="0"/>
              <a:t>the lab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Introduction to web clients</a:t>
            </a:r>
          </a:p>
          <a:p>
            <a:r>
              <a:rPr lang="en-GB" dirty="0" smtClean="0"/>
              <a:t>HTML</a:t>
            </a:r>
          </a:p>
          <a:p>
            <a:r>
              <a:rPr lang="en-GB" dirty="0" smtClean="0"/>
              <a:t>CSS</a:t>
            </a:r>
          </a:p>
          <a:p>
            <a:r>
              <a:rPr lang="en-GB" dirty="0" err="1" smtClean="0"/>
              <a:t>etc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 smtClean="0"/>
              <a:t>Next week: lecture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 smtClean="0"/>
              <a:t>Single Page </a:t>
            </a:r>
            <a:r>
              <a:rPr lang="en-GB" dirty="0" smtClean="0"/>
              <a:t>Applications</a:t>
            </a:r>
          </a:p>
          <a:p>
            <a:r>
              <a:rPr lang="en-GB" dirty="0" smtClean="0"/>
              <a:t>Frameworks i.e. </a:t>
            </a:r>
            <a:r>
              <a:rPr lang="en-GB" dirty="0" err="1" smtClean="0"/>
              <a:t>Vue.js</a:t>
            </a:r>
            <a:endParaRPr lang="en-GB" dirty="0" smtClean="0"/>
          </a:p>
          <a:p>
            <a:r>
              <a:rPr lang="en-GB" dirty="0" smtClean="0"/>
              <a:t>Assignment 1 return</a:t>
            </a:r>
            <a:endParaRPr lang="en-GB" dirty="0" smtClean="0"/>
          </a:p>
          <a:p>
            <a:endParaRPr lang="en-GB" dirty="0" smtClean="0"/>
          </a:p>
          <a:p>
            <a:pPr marL="0" indent="0">
              <a:buNone/>
            </a:pPr>
            <a:r>
              <a:rPr lang="en-GB" sz="2400" b="1" dirty="0" smtClean="0"/>
              <a:t>Next week: labs</a:t>
            </a:r>
            <a:endParaRPr lang="en-GB" sz="2400" b="1" dirty="0"/>
          </a:p>
          <a:p>
            <a:r>
              <a:rPr lang="en-GB" dirty="0" err="1" smtClean="0"/>
              <a:t>Vue.js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6791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Reminder: The story so far…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Lectures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What happens on the server-side?</a:t>
            </a:r>
            <a:br>
              <a:rPr lang="en-GB" dirty="0" smtClean="0"/>
            </a:br>
            <a:r>
              <a:rPr lang="en-GB" dirty="0" smtClean="0"/>
              <a:t>For example:</a:t>
            </a:r>
          </a:p>
          <a:p>
            <a:r>
              <a:rPr lang="en-GB" dirty="0" smtClean="0"/>
              <a:t>HTTP requests &amp; responses</a:t>
            </a:r>
          </a:p>
          <a:p>
            <a:r>
              <a:rPr lang="en-GB" dirty="0" smtClean="0"/>
              <a:t>APIs &amp; API-driven design</a:t>
            </a:r>
            <a:endParaRPr lang="en-GB" dirty="0" smtClean="0"/>
          </a:p>
          <a:p>
            <a:r>
              <a:rPr lang="en-GB" dirty="0" smtClean="0"/>
              <a:t>The server </a:t>
            </a:r>
            <a:r>
              <a:rPr lang="en-GB" dirty="0" smtClean="0"/>
              <a:t>itself</a:t>
            </a:r>
          </a:p>
          <a:p>
            <a:pPr lvl="1"/>
            <a:r>
              <a:rPr lang="en-GB" dirty="0" smtClean="0"/>
              <a:t>e.g</a:t>
            </a:r>
            <a:r>
              <a:rPr lang="en-GB" dirty="0" smtClean="0"/>
              <a:t>. </a:t>
            </a:r>
            <a:r>
              <a:rPr lang="en-GB" dirty="0" err="1" smtClean="0"/>
              <a:t>Node.js</a:t>
            </a:r>
            <a:r>
              <a:rPr lang="en-GB" dirty="0" smtClean="0"/>
              <a:t> &amp; express</a:t>
            </a:r>
            <a:endParaRPr lang="en-GB" dirty="0" smtClean="0"/>
          </a:p>
          <a:p>
            <a:r>
              <a:rPr lang="en-GB" dirty="0" smtClean="0"/>
              <a:t>Data persistence e.g. MySQL</a:t>
            </a:r>
          </a:p>
          <a:p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Labs</a:t>
            </a:r>
            <a:endParaRPr lang="en-GB" sz="32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JavaScript</a:t>
            </a:r>
          </a:p>
          <a:p>
            <a:r>
              <a:rPr lang="en-GB" dirty="0" err="1" smtClean="0"/>
              <a:t>Node.js</a:t>
            </a:r>
            <a:r>
              <a:rPr lang="en-GB" dirty="0" smtClean="0"/>
              <a:t> + express</a:t>
            </a:r>
          </a:p>
          <a:p>
            <a:r>
              <a:rPr lang="en-GB" dirty="0" smtClean="0"/>
              <a:t>Data persistence</a:t>
            </a:r>
          </a:p>
          <a:p>
            <a:r>
              <a:rPr lang="en-GB" dirty="0" smtClean="0"/>
              <a:t>APIs</a:t>
            </a:r>
          </a:p>
          <a:p>
            <a:pPr marL="0" indent="0">
              <a:buNone/>
            </a:pPr>
            <a:r>
              <a:rPr lang="en-GB" sz="3200" b="1" dirty="0" smtClean="0"/>
              <a:t>Additional Lab/s</a:t>
            </a:r>
            <a:endParaRPr lang="en-GB" b="1" dirty="0" smtClean="0"/>
          </a:p>
          <a:p>
            <a:r>
              <a:rPr lang="en-GB" dirty="0" smtClean="0"/>
              <a:t>OWASP Security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8039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SENG365 Web Computing Architecture</a:t>
            </a:r>
            <a:r>
              <a:rPr lang="en-US" sz="4400" smtClean="0"/>
              <a:t>: Introduction to web clients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Austen Rainer</a:t>
            </a:r>
            <a:br>
              <a:rPr lang="en-US" dirty="0" smtClean="0"/>
            </a:br>
            <a:r>
              <a:rPr lang="en-US" dirty="0" smtClean="0"/>
              <a:t>Course </a:t>
            </a:r>
            <a:r>
              <a:rPr lang="en-US" dirty="0"/>
              <a:t>Coordinator</a:t>
            </a:r>
            <a:br>
              <a:rPr lang="en-US" dirty="0"/>
            </a:br>
            <a:r>
              <a:rPr lang="en-US" dirty="0" err="1"/>
              <a:t>austen.rainer@canterbury.ac.nz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202, Erskine Building</a:t>
            </a:r>
          </a:p>
          <a:p>
            <a:endParaRPr lang="en-US" dirty="0"/>
          </a:p>
        </p:txBody>
      </p:sp>
      <p:sp>
        <p:nvSpPr>
          <p:cNvPr id="4" name="Shape 118"/>
          <p:cNvSpPr/>
          <p:nvPr/>
        </p:nvSpPr>
        <p:spPr>
          <a:xfrm>
            <a:off x="152400" y="1601295"/>
            <a:ext cx="11880095" cy="0"/>
          </a:xfrm>
          <a:prstGeom prst="line">
            <a:avLst/>
          </a:prstGeom>
          <a:ln w="12700">
            <a:solidFill>
              <a:srgbClr val="DA3238"/>
            </a:solidFill>
            <a:miter lim="400000"/>
          </a:ln>
        </p:spPr>
        <p:txBody>
          <a:bodyPr lIns="71856" tIns="71856" rIns="71856" bIns="71856" anchor="ctr"/>
          <a:lstStyle/>
          <a:p>
            <a:pPr defTabSz="1167660">
              <a:defRPr sz="4400"/>
            </a:pPr>
            <a:endParaRPr/>
          </a:p>
        </p:txBody>
      </p:sp>
      <p:pic>
        <p:nvPicPr>
          <p:cNvPr id="5" name="UCRed_CMYK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33701" y="155737"/>
            <a:ext cx="1698794" cy="1307663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79417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material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5025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59467" y="1987286"/>
            <a:ext cx="2626315" cy="2626315"/>
          </a:xfrm>
          <a:prstGeom prst="rect">
            <a:avLst/>
          </a:prstGeom>
          <a:noFill/>
          <a:ln w="28575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1885221" y="2038362"/>
            <a:ext cx="955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HTML + CSS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2597869" y="3193158"/>
            <a:ext cx="114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4"/>
                </a:solidFill>
              </a:rPr>
              <a:t>JavaScript</a:t>
            </a:r>
            <a:endParaRPr lang="en-GB" b="1" dirty="0">
              <a:solidFill>
                <a:schemeClr val="accent4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859467" y="2736767"/>
            <a:ext cx="2626315" cy="0"/>
          </a:xfrm>
          <a:prstGeom prst="line">
            <a:avLst/>
          </a:prstGeom>
          <a:ln w="3175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845121" y="3582985"/>
            <a:ext cx="2626315" cy="0"/>
          </a:xfrm>
          <a:prstGeom prst="line">
            <a:avLst/>
          </a:prstGeom>
          <a:ln w="3175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17591" y="2038362"/>
            <a:ext cx="1011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DOM + CSSOM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1955177" y="2780743"/>
            <a:ext cx="240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Libraries &amp; Frameworks</a:t>
            </a:r>
            <a:endParaRPr lang="en-GB" dirty="0"/>
          </a:p>
        </p:txBody>
      </p:sp>
      <p:cxnSp>
        <p:nvCxnSpPr>
          <p:cNvPr id="11" name="Straight Connector 10"/>
          <p:cNvCxnSpPr>
            <a:stCxn id="4" idx="0"/>
          </p:cNvCxnSpPr>
          <p:nvPr/>
        </p:nvCxnSpPr>
        <p:spPr>
          <a:xfrm flipH="1">
            <a:off x="3158279" y="1987286"/>
            <a:ext cx="0" cy="735737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859467" y="3178935"/>
            <a:ext cx="2611969" cy="0"/>
          </a:xfrm>
          <a:prstGeom prst="line">
            <a:avLst/>
          </a:prstGeom>
          <a:ln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845121" y="4081713"/>
            <a:ext cx="2626315" cy="0"/>
          </a:xfrm>
          <a:prstGeom prst="line">
            <a:avLst/>
          </a:prstGeom>
          <a:ln w="3175" cmpd="sng"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451151" y="3669565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APIs e.g. XHR</a:t>
            </a:r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2568142" y="4186549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Other stuff</a:t>
            </a:r>
            <a:endParaRPr lang="en-GB" dirty="0"/>
          </a:p>
        </p:txBody>
      </p:sp>
      <p:sp>
        <p:nvSpPr>
          <p:cNvPr id="16" name="Rectangle 15"/>
          <p:cNvSpPr/>
          <p:nvPr/>
        </p:nvSpPr>
        <p:spPr>
          <a:xfrm>
            <a:off x="1859467" y="4802957"/>
            <a:ext cx="2626315" cy="51772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240957" y="4875107"/>
            <a:ext cx="183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Device | platform</a:t>
            </a:r>
            <a:endParaRPr lang="en-GB" dirty="0"/>
          </a:p>
        </p:txBody>
      </p:sp>
      <p:sp>
        <p:nvSpPr>
          <p:cNvPr id="18" name="TextBox 17"/>
          <p:cNvSpPr txBox="1"/>
          <p:nvPr/>
        </p:nvSpPr>
        <p:spPr>
          <a:xfrm>
            <a:off x="2564218" y="434547"/>
            <a:ext cx="1241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HTTP client</a:t>
            </a:r>
            <a:br>
              <a:rPr lang="en-GB" dirty="0" smtClean="0"/>
            </a:br>
            <a:r>
              <a:rPr lang="en-GB" dirty="0" smtClean="0"/>
              <a:t>(browser)</a:t>
            </a:r>
            <a:endParaRPr lang="en-GB" dirty="0"/>
          </a:p>
        </p:txBody>
      </p:sp>
      <p:sp>
        <p:nvSpPr>
          <p:cNvPr id="19" name="Rectangle 18"/>
          <p:cNvSpPr/>
          <p:nvPr/>
        </p:nvSpPr>
        <p:spPr>
          <a:xfrm>
            <a:off x="7798055" y="1987287"/>
            <a:ext cx="2626315" cy="59573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8010509" y="2077423"/>
            <a:ext cx="2201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HTTP server (Apache)</a:t>
            </a:r>
            <a:endParaRPr lang="en-GB" dirty="0"/>
          </a:p>
        </p:txBody>
      </p:sp>
      <p:sp>
        <p:nvSpPr>
          <p:cNvPr id="21" name="Rectangle 20"/>
          <p:cNvSpPr/>
          <p:nvPr/>
        </p:nvSpPr>
        <p:spPr>
          <a:xfrm>
            <a:off x="7798055" y="3309691"/>
            <a:ext cx="2626315" cy="517727"/>
          </a:xfrm>
          <a:prstGeom prst="rect">
            <a:avLst/>
          </a:prstGeom>
          <a:noFill/>
          <a:ln w="9525" cmpd="sng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8153934" y="3381841"/>
            <a:ext cx="1956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Database (MySQL)</a:t>
            </a:r>
            <a:endParaRPr lang="en-GB" dirty="0"/>
          </a:p>
        </p:txBody>
      </p:sp>
      <p:sp>
        <p:nvSpPr>
          <p:cNvPr id="23" name="Rectangle 22"/>
          <p:cNvSpPr/>
          <p:nvPr/>
        </p:nvSpPr>
        <p:spPr>
          <a:xfrm>
            <a:off x="7798055" y="2691486"/>
            <a:ext cx="2626315" cy="517727"/>
          </a:xfrm>
          <a:prstGeom prst="rect">
            <a:avLst/>
          </a:prstGeom>
          <a:noFill/>
          <a:ln w="9525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7980133" y="2763636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Scripting engine (PHP)</a:t>
            </a:r>
            <a:endParaRPr lang="en-GB" dirty="0"/>
          </a:p>
        </p:txBody>
      </p:sp>
      <p:sp>
        <p:nvSpPr>
          <p:cNvPr id="25" name="Rectangle 24"/>
          <p:cNvSpPr/>
          <p:nvPr/>
        </p:nvSpPr>
        <p:spPr>
          <a:xfrm>
            <a:off x="7798055" y="3913255"/>
            <a:ext cx="2626315" cy="51772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TextBox 25"/>
          <p:cNvSpPr txBox="1"/>
          <p:nvPr/>
        </p:nvSpPr>
        <p:spPr>
          <a:xfrm>
            <a:off x="8271154" y="3987453"/>
            <a:ext cx="1680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Platform (Linux)</a:t>
            </a:r>
            <a:endParaRPr lang="en-GB" dirty="0"/>
          </a:p>
        </p:txBody>
      </p:sp>
      <p:sp>
        <p:nvSpPr>
          <p:cNvPr id="27" name="Cloud 26"/>
          <p:cNvSpPr/>
          <p:nvPr/>
        </p:nvSpPr>
        <p:spPr>
          <a:xfrm>
            <a:off x="5659400" y="2814350"/>
            <a:ext cx="1121037" cy="1121037"/>
          </a:xfrm>
          <a:prstGeom prst="cloud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TextBox 27"/>
          <p:cNvSpPr txBox="1"/>
          <p:nvPr/>
        </p:nvSpPr>
        <p:spPr>
          <a:xfrm>
            <a:off x="8416963" y="434547"/>
            <a:ext cx="1394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HTTP server + stuff</a:t>
            </a:r>
            <a:endParaRPr lang="en-GB" dirty="0"/>
          </a:p>
        </p:txBody>
      </p:sp>
      <p:cxnSp>
        <p:nvCxnSpPr>
          <p:cNvPr id="29" name="Elbow Connector 28"/>
          <p:cNvCxnSpPr>
            <a:endCxn id="35" idx="2"/>
          </p:cNvCxnSpPr>
          <p:nvPr/>
        </p:nvCxnSpPr>
        <p:spPr>
          <a:xfrm flipV="1">
            <a:off x="4485782" y="3374869"/>
            <a:ext cx="1177095" cy="452549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35" idx="0"/>
            <a:endCxn id="25" idx="1"/>
          </p:cNvCxnSpPr>
          <p:nvPr/>
        </p:nvCxnSpPr>
        <p:spPr>
          <a:xfrm flipV="1">
            <a:off x="6779503" y="2285156"/>
            <a:ext cx="1018552" cy="1089713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662877" y="434547"/>
            <a:ext cx="967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Internet</a:t>
            </a:r>
            <a:endParaRPr lang="en-GB" dirty="0"/>
          </a:p>
        </p:txBody>
      </p:sp>
      <p:sp>
        <p:nvSpPr>
          <p:cNvPr id="35" name="TextBox 34"/>
          <p:cNvSpPr txBox="1"/>
          <p:nvPr/>
        </p:nvSpPr>
        <p:spPr>
          <a:xfrm>
            <a:off x="5736650" y="3033377"/>
            <a:ext cx="9702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network</a:t>
            </a:r>
            <a:br>
              <a:rPr lang="en-GB" dirty="0" smtClean="0"/>
            </a:br>
            <a:r>
              <a:rPr lang="en-GB" dirty="0" smtClean="0"/>
              <a:t>layers</a:t>
            </a:r>
            <a:endParaRPr lang="en-GB" dirty="0"/>
          </a:p>
        </p:txBody>
      </p:sp>
      <p:sp>
        <p:nvSpPr>
          <p:cNvPr id="36" name="Rectangle 35"/>
          <p:cNvSpPr/>
          <p:nvPr/>
        </p:nvSpPr>
        <p:spPr>
          <a:xfrm>
            <a:off x="5323047" y="1052460"/>
            <a:ext cx="1761891" cy="7670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/>
          <p:cNvSpPr txBox="1"/>
          <p:nvPr/>
        </p:nvSpPr>
        <p:spPr>
          <a:xfrm>
            <a:off x="5877859" y="1450210"/>
            <a:ext cx="672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HTTP</a:t>
            </a:r>
            <a:endParaRPr lang="en-GB" dirty="0"/>
          </a:p>
        </p:txBody>
      </p:sp>
      <p:sp>
        <p:nvSpPr>
          <p:cNvPr id="38" name="TextBox 37"/>
          <p:cNvSpPr txBox="1"/>
          <p:nvPr/>
        </p:nvSpPr>
        <p:spPr>
          <a:xfrm>
            <a:off x="5315393" y="1080878"/>
            <a:ext cx="1791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JSON | XML | </a:t>
            </a:r>
            <a:r>
              <a:rPr lang="en-GB" dirty="0" err="1" smtClean="0"/>
              <a:t>etc</a:t>
            </a:r>
            <a:endParaRPr lang="en-GB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5323047" y="1456245"/>
            <a:ext cx="1761891" cy="0"/>
          </a:xfrm>
          <a:prstGeom prst="line">
            <a:avLst/>
          </a:prstGeom>
          <a:ln w="6350" cmpd="sng">
            <a:solidFill>
              <a:srgbClr val="4F81B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323047" y="1819543"/>
            <a:ext cx="678103" cy="1213834"/>
          </a:xfrm>
          <a:prstGeom prst="line">
            <a:avLst/>
          </a:prstGeom>
          <a:ln w="9525" cmpd="sng">
            <a:solidFill>
              <a:srgbClr val="4F81BD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436878" y="1819542"/>
            <a:ext cx="648060" cy="1213835"/>
          </a:xfrm>
          <a:prstGeom prst="line">
            <a:avLst/>
          </a:prstGeom>
          <a:ln w="9525" cmpd="sng">
            <a:solidFill>
              <a:srgbClr val="4F81BD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937253" y="3657104"/>
            <a:ext cx="288000" cy="278283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4723751" y="5320684"/>
            <a:ext cx="1129046" cy="852745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TextBox 43"/>
          <p:cNvSpPr txBox="1"/>
          <p:nvPr/>
        </p:nvSpPr>
        <p:spPr>
          <a:xfrm>
            <a:off x="4488923" y="6182776"/>
            <a:ext cx="1247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i="1" dirty="0" smtClean="0"/>
              <a:t>High volume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2550" y="5329605"/>
            <a:ext cx="787818" cy="829282"/>
          </a:xfrm>
          <a:prstGeom prst="rect">
            <a:avLst/>
          </a:prstGeom>
        </p:spPr>
      </p:pic>
      <p:cxnSp>
        <p:nvCxnSpPr>
          <p:cNvPr id="46" name="Straight Connector 45"/>
          <p:cNvCxnSpPr/>
          <p:nvPr/>
        </p:nvCxnSpPr>
        <p:spPr>
          <a:xfrm>
            <a:off x="5225253" y="3935387"/>
            <a:ext cx="627544" cy="1385297"/>
          </a:xfrm>
          <a:prstGeom prst="line">
            <a:avLst/>
          </a:prstGeom>
          <a:ln w="9525" cmpd="sng">
            <a:solidFill>
              <a:srgbClr val="4F81BD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>
            <a:off x="4723751" y="3935387"/>
            <a:ext cx="213502" cy="1385297"/>
          </a:xfrm>
          <a:prstGeom prst="line">
            <a:avLst/>
          </a:prstGeom>
          <a:ln w="9525" cmpd="sng">
            <a:solidFill>
              <a:srgbClr val="4F81BD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795639" y="1659225"/>
            <a:ext cx="29429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 smtClean="0"/>
              <a:t>Largely standardised across browsers</a:t>
            </a:r>
            <a:endParaRPr lang="en-GB" sz="1400" i="1" dirty="0"/>
          </a:p>
        </p:txBody>
      </p:sp>
      <p:sp>
        <p:nvSpPr>
          <p:cNvPr id="49" name="TextBox 48"/>
          <p:cNvSpPr txBox="1"/>
          <p:nvPr/>
        </p:nvSpPr>
        <p:spPr>
          <a:xfrm>
            <a:off x="7798055" y="1657736"/>
            <a:ext cx="2464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 smtClean="0"/>
              <a:t>Diversity of technologies here</a:t>
            </a:r>
            <a:endParaRPr lang="en-GB" sz="1400" i="1" dirty="0"/>
          </a:p>
        </p:txBody>
      </p:sp>
      <p:sp>
        <p:nvSpPr>
          <p:cNvPr id="51" name="Rectangle 50"/>
          <p:cNvSpPr/>
          <p:nvPr/>
        </p:nvSpPr>
        <p:spPr>
          <a:xfrm>
            <a:off x="1766777" y="1657736"/>
            <a:ext cx="2805680" cy="3791552"/>
          </a:xfrm>
          <a:prstGeom prst="rect">
            <a:avLst/>
          </a:prstGeom>
          <a:noFill/>
          <a:ln w="38100" cmpd="sng">
            <a:solidFill>
              <a:srgbClr val="7030A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9633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‘Injecting’ data into HTML content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Use JavaScript to manipulate the HTML content itself</a:t>
            </a:r>
          </a:p>
          <a:p>
            <a:pPr lvl="1"/>
            <a:r>
              <a:rPr lang="en-GB" sz="2000" dirty="0">
                <a:latin typeface="Courier"/>
                <a:cs typeface="Courier"/>
              </a:rPr>
              <a:t>&lt;p id</a:t>
            </a:r>
            <a:r>
              <a:rPr lang="en-GB" sz="2000" dirty="0" smtClean="0">
                <a:latin typeface="Courier"/>
                <a:cs typeface="Courier"/>
              </a:rPr>
              <a:t>=”</a:t>
            </a:r>
            <a:r>
              <a:rPr lang="en-GB" sz="2000" dirty="0" err="1" smtClean="0">
                <a:latin typeface="Courier"/>
                <a:cs typeface="Courier"/>
              </a:rPr>
              <a:t>someID</a:t>
            </a:r>
            <a:r>
              <a:rPr lang="en-GB" sz="2000" dirty="0" smtClean="0">
                <a:latin typeface="Courier"/>
                <a:cs typeface="Courier"/>
              </a:rPr>
              <a:t>”&gt;Oh cruel nothing.</a:t>
            </a:r>
            <a:r>
              <a:rPr lang="en-GB" sz="2000" dirty="0">
                <a:latin typeface="Courier"/>
                <a:cs typeface="Courier"/>
              </a:rPr>
              <a:t>&lt;/p&gt;</a:t>
            </a:r>
            <a:endParaRPr lang="en-GB" sz="2000" dirty="0" smtClean="0">
              <a:latin typeface="Courier"/>
              <a:cs typeface="Courier"/>
            </a:endParaRPr>
          </a:p>
          <a:p>
            <a:pPr lvl="1"/>
            <a:r>
              <a:rPr lang="en-GB" sz="2000" dirty="0" err="1" smtClean="0">
                <a:latin typeface="Courier"/>
                <a:cs typeface="Courier"/>
              </a:rPr>
              <a:t>document.getElementById</a:t>
            </a:r>
            <a:r>
              <a:rPr lang="en-GB" sz="2000" dirty="0" smtClean="0">
                <a:latin typeface="Courier"/>
                <a:cs typeface="Courier"/>
              </a:rPr>
              <a:t>(”</a:t>
            </a:r>
            <a:r>
              <a:rPr lang="en-GB" sz="2000" dirty="0" err="1" smtClean="0">
                <a:latin typeface="Courier"/>
                <a:cs typeface="Courier"/>
              </a:rPr>
              <a:t>someID</a:t>
            </a:r>
            <a:r>
              <a:rPr lang="en-GB" sz="2000" dirty="0" smtClean="0">
                <a:latin typeface="Courier"/>
                <a:cs typeface="Courier"/>
              </a:rPr>
              <a:t>"</a:t>
            </a:r>
            <a:r>
              <a:rPr lang="en-GB" sz="2000" dirty="0">
                <a:latin typeface="Courier"/>
                <a:cs typeface="Courier"/>
              </a:rPr>
              <a:t>).</a:t>
            </a:r>
            <a:r>
              <a:rPr lang="en-GB" sz="2000" dirty="0" err="1">
                <a:latin typeface="Courier"/>
                <a:cs typeface="Courier"/>
              </a:rPr>
              <a:t>innerHTML</a:t>
            </a:r>
            <a:r>
              <a:rPr lang="en-GB" sz="2000" dirty="0">
                <a:latin typeface="Courier"/>
                <a:cs typeface="Courier"/>
              </a:rPr>
              <a:t> = </a:t>
            </a:r>
            <a:r>
              <a:rPr lang="en-GB" sz="2000" dirty="0" smtClean="0">
                <a:latin typeface="Courier"/>
                <a:cs typeface="Courier"/>
              </a:rPr>
              <a:t>”Hello world!"</a:t>
            </a:r>
            <a:r>
              <a:rPr lang="en-GB" sz="2000" dirty="0">
                <a:latin typeface="Courier"/>
                <a:cs typeface="Courier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41070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mr-IN" sz="3600" dirty="0" smtClean="0"/>
              <a:t>…</a:t>
            </a:r>
            <a:r>
              <a:rPr lang="en-GB" sz="3600" dirty="0" smtClean="0"/>
              <a:t> the </a:t>
            </a:r>
            <a:r>
              <a:rPr lang="en-GB" sz="3600" dirty="0"/>
              <a:t>story </a:t>
            </a:r>
            <a:r>
              <a:rPr lang="en-GB" sz="3600" dirty="0" smtClean="0"/>
              <a:t>continues in </a:t>
            </a:r>
            <a:r>
              <a:rPr lang="en-GB" sz="3600" b="1" dirty="0" smtClean="0"/>
              <a:t>Term 4</a:t>
            </a:r>
            <a:r>
              <a:rPr lang="en-GB" sz="3600" dirty="0" smtClean="0"/>
              <a:t>:</a:t>
            </a:r>
            <a:br>
              <a:rPr lang="en-GB" sz="3600" dirty="0" smtClean="0"/>
            </a:br>
            <a:r>
              <a:rPr lang="en-GB" sz="3600" dirty="0" smtClean="0"/>
              <a:t>What </a:t>
            </a:r>
            <a:r>
              <a:rPr lang="en-GB" sz="3600" dirty="0"/>
              <a:t>happens on the client side</a:t>
            </a:r>
            <a:r>
              <a:rPr lang="en-GB" sz="3600" dirty="0" smtClean="0"/>
              <a:t>? Rather a lot, actually.</a:t>
            </a:r>
            <a:endParaRPr lang="en-GB" sz="36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Topics (indicative</a:t>
            </a:r>
            <a:r>
              <a:rPr lang="en-GB" sz="3200" dirty="0" smtClean="0"/>
              <a:t>)</a:t>
            </a:r>
            <a:endParaRPr lang="en-GB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Web client technologies</a:t>
            </a:r>
          </a:p>
          <a:p>
            <a:pPr lvl="1"/>
            <a:r>
              <a:rPr lang="en-GB" dirty="0" smtClean="0"/>
              <a:t>HTML, CSS, JavaScript</a:t>
            </a:r>
          </a:p>
          <a:p>
            <a:pPr lvl="1"/>
            <a:r>
              <a:rPr lang="en-GB" dirty="0" smtClean="0"/>
              <a:t>Libraries e.g. </a:t>
            </a:r>
            <a:r>
              <a:rPr lang="en-GB" dirty="0" err="1" smtClean="0"/>
              <a:t>jQuery</a:t>
            </a:r>
            <a:r>
              <a:rPr lang="en-GB" dirty="0" smtClean="0"/>
              <a:t>, Bootstrap,</a:t>
            </a:r>
            <a:r>
              <a:rPr lang="mr-IN" dirty="0" smtClean="0"/>
              <a:t>…</a:t>
            </a:r>
            <a:endParaRPr lang="en-GB" dirty="0" smtClean="0"/>
          </a:p>
          <a:p>
            <a:pPr lvl="1"/>
            <a:r>
              <a:rPr lang="en-GB" dirty="0" smtClean="0"/>
              <a:t>Frameworks e.g. </a:t>
            </a:r>
            <a:r>
              <a:rPr lang="en-GB" dirty="0" err="1" smtClean="0"/>
              <a:t>Vue.js</a:t>
            </a:r>
            <a:endParaRPr lang="en-GB" dirty="0" smtClean="0"/>
          </a:p>
          <a:p>
            <a:r>
              <a:rPr lang="en-GB" dirty="0" smtClean="0"/>
              <a:t>AJAX, CORS, </a:t>
            </a:r>
            <a:r>
              <a:rPr lang="mr-IN" dirty="0" smtClean="0"/>
              <a:t>…</a:t>
            </a:r>
            <a:endParaRPr lang="en-GB" dirty="0" smtClean="0"/>
          </a:p>
          <a:p>
            <a:r>
              <a:rPr lang="en-GB" dirty="0" smtClean="0"/>
              <a:t>Single Page Applications</a:t>
            </a:r>
          </a:p>
          <a:p>
            <a:r>
              <a:rPr lang="en-GB" dirty="0" smtClean="0"/>
              <a:t>Progressive Web Applications</a:t>
            </a:r>
          </a:p>
          <a:p>
            <a:r>
              <a:rPr lang="en-GB" dirty="0" smtClean="0"/>
              <a:t>Design patterns</a:t>
            </a:r>
          </a:p>
          <a:p>
            <a:r>
              <a:rPr lang="en-GB" dirty="0" smtClean="0"/>
              <a:t>Reactive Programming</a:t>
            </a:r>
          </a:p>
          <a:p>
            <a:r>
              <a:rPr lang="en-GB" dirty="0" smtClean="0"/>
              <a:t>Testing of web clients</a:t>
            </a:r>
          </a:p>
          <a:p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Labs</a:t>
            </a:r>
            <a:endParaRPr lang="en-GB" sz="3200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i="1" dirty="0" smtClean="0"/>
              <a:t>To complement the </a:t>
            </a:r>
            <a:r>
              <a:rPr lang="en-GB" i="1" dirty="0" smtClean="0"/>
              <a:t>lectures</a:t>
            </a:r>
          </a:p>
          <a:p>
            <a:r>
              <a:rPr lang="en-GB" dirty="0" smtClean="0"/>
              <a:t>Introduction to client-side</a:t>
            </a:r>
          </a:p>
          <a:p>
            <a:r>
              <a:rPr lang="en-GB" dirty="0" err="1" smtClean="0"/>
              <a:t>Vue.js</a:t>
            </a:r>
            <a:endParaRPr lang="en-GB" dirty="0" smtClean="0"/>
          </a:p>
          <a:p>
            <a:pPr marL="0" indent="0">
              <a:buNone/>
            </a:pPr>
            <a:r>
              <a:rPr lang="en-GB" sz="3200" b="1" dirty="0" smtClean="0"/>
              <a:t>Additional Lab/s</a:t>
            </a:r>
            <a:endParaRPr lang="en-GB" b="1" dirty="0" smtClean="0"/>
          </a:p>
          <a:p>
            <a:r>
              <a:rPr lang="en-GB" dirty="0" smtClean="0"/>
              <a:t>Testing</a:t>
            </a:r>
          </a:p>
          <a:p>
            <a:r>
              <a:rPr lang="en-GB" dirty="0" smtClean="0"/>
              <a:t>Reactive programming</a:t>
            </a:r>
          </a:p>
          <a:p>
            <a:r>
              <a:rPr lang="en-GB" dirty="0"/>
              <a:t>Progressive web </a:t>
            </a:r>
            <a:r>
              <a:rPr lang="en-GB" dirty="0" smtClean="0"/>
              <a:t>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5017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Term 4: the weeks ahead (indicative)</a:t>
            </a:r>
            <a:endParaRPr lang="en-GB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882082"/>
              </p:ext>
            </p:extLst>
          </p:nvPr>
        </p:nvGraphicFramePr>
        <p:xfrm>
          <a:off x="838200" y="1825625"/>
          <a:ext cx="10515600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8500"/>
                <a:gridCol w="5567100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# </a:t>
                      </a:r>
                      <a:r>
                        <a:rPr lang="en-GB" sz="2400" baseline="0" dirty="0" smtClean="0"/>
                        <a:t> </a:t>
                      </a:r>
                      <a:r>
                        <a:rPr lang="en-GB" sz="2400" dirty="0" smtClean="0"/>
                        <a:t>Week</a:t>
                      </a:r>
                      <a:endParaRPr lang="en-GB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Labs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7    Overview to web clients</a:t>
                      </a:r>
                      <a:endParaRPr lang="en-GB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Overview</a:t>
                      </a:r>
                      <a:r>
                        <a:rPr lang="en-GB" sz="2400" baseline="0" dirty="0" smtClean="0"/>
                        <a:t> to web client technology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8   </a:t>
                      </a:r>
                      <a:r>
                        <a:rPr lang="en-GB" sz="2400" dirty="0" smtClean="0"/>
                        <a:t>  </a:t>
                      </a:r>
                      <a:r>
                        <a:rPr lang="en-GB" sz="2400" dirty="0" smtClean="0"/>
                        <a:t>Single Page Applications,</a:t>
                      </a:r>
                      <a:br>
                        <a:rPr lang="en-GB" sz="2400" dirty="0" smtClean="0"/>
                      </a:br>
                      <a:r>
                        <a:rPr lang="en-GB" sz="2400" baseline="0" dirty="0" smtClean="0"/>
                        <a:t>      </a:t>
                      </a:r>
                      <a:r>
                        <a:rPr lang="en-GB" sz="2400" baseline="0" dirty="0" smtClean="0"/>
                        <a:t> </a:t>
                      </a:r>
                      <a:r>
                        <a:rPr lang="en-GB" sz="2400" dirty="0" smtClean="0"/>
                        <a:t>&amp; Frameworks</a:t>
                      </a:r>
                      <a:endParaRPr lang="en-GB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err="1" smtClean="0"/>
                        <a:t>Vue.js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400" dirty="0" smtClean="0"/>
                        <a:t>9    TBC:</a:t>
                      </a:r>
                      <a:r>
                        <a:rPr lang="en-GB" sz="2400" baseline="0" dirty="0" smtClean="0"/>
                        <a:t> </a:t>
                      </a:r>
                      <a:r>
                        <a:rPr lang="en-GB" sz="2400" dirty="0" smtClean="0"/>
                        <a:t>AJAX,CORS, </a:t>
                      </a:r>
                      <a:r>
                        <a:rPr lang="mr-IN" sz="2400" dirty="0" smtClean="0"/>
                        <a:t>…</a:t>
                      </a:r>
                      <a:endParaRPr lang="en-GB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err="1" smtClean="0"/>
                        <a:t>Vue.js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10  </a:t>
                      </a:r>
                      <a:r>
                        <a:rPr lang="en-GB" sz="2400" dirty="0" smtClean="0"/>
                        <a:t>TBC: Testing</a:t>
                      </a:r>
                      <a:endParaRPr lang="en-GB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err="1" smtClean="0"/>
                        <a:t>Vue.js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2400" dirty="0" smtClean="0"/>
                        <a:t>11  </a:t>
                      </a:r>
                      <a:r>
                        <a:rPr lang="en-GB" sz="2400" dirty="0" smtClean="0"/>
                        <a:t> TBC Progressive Web Applications</a:t>
                      </a:r>
                      <a:endParaRPr lang="en-GB" sz="2400" dirty="0" smtClean="0"/>
                    </a:p>
                    <a:p>
                      <a:pPr marL="0" indent="0">
                        <a:buNone/>
                        <a:tabLst>
                          <a:tab pos="536575" algn="l"/>
                        </a:tabLst>
                      </a:pPr>
                      <a:r>
                        <a:rPr lang="en-GB" sz="2400" dirty="0" smtClean="0"/>
                        <a:t>	Thursday:</a:t>
                      </a:r>
                      <a:r>
                        <a:rPr lang="en-GB" sz="2400" baseline="0" dirty="0" smtClean="0"/>
                        <a:t> </a:t>
                      </a:r>
                      <a:r>
                        <a:rPr lang="en-GB" sz="2400" dirty="0" smtClean="0"/>
                        <a:t>SENG402</a:t>
                      </a:r>
                      <a:r>
                        <a:rPr lang="en-GB" sz="2400" baseline="0" dirty="0" smtClean="0"/>
                        <a:t> Presentation</a:t>
                      </a:r>
                    </a:p>
                    <a:p>
                      <a:pPr>
                        <a:tabLst>
                          <a:tab pos="536575" algn="l"/>
                        </a:tabLst>
                      </a:pPr>
                      <a:r>
                        <a:rPr lang="en-GB" sz="2400" baseline="0" dirty="0" smtClean="0"/>
                        <a:t>	Friday: SENG302 Showcases</a:t>
                      </a:r>
                      <a:endParaRPr lang="en-GB" sz="2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Work on Assignment 2</a:t>
                      </a:r>
                      <a:endParaRPr lang="en-GB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>
                        <a:tabLst>
                          <a:tab pos="536575" algn="l"/>
                        </a:tabLst>
                      </a:pPr>
                      <a:r>
                        <a:rPr lang="en-GB" sz="2400" dirty="0" smtClean="0"/>
                        <a:t>12  Assignment 2</a:t>
                      </a:r>
                      <a:r>
                        <a:rPr lang="en-GB" sz="2400" baseline="0" dirty="0" smtClean="0"/>
                        <a:t> Lab Activity</a:t>
                      </a:r>
                      <a:br>
                        <a:rPr lang="en-GB" sz="2400" baseline="0" dirty="0" smtClean="0"/>
                      </a:br>
                      <a:r>
                        <a:rPr lang="en-GB" sz="2400" baseline="0" dirty="0" smtClean="0"/>
                        <a:t>	</a:t>
                      </a:r>
                      <a:r>
                        <a:rPr lang="en-GB" sz="2400" b="1" dirty="0" smtClean="0">
                          <a:solidFill>
                            <a:srgbClr val="FF0000"/>
                          </a:solidFill>
                        </a:rPr>
                        <a:t>Compulsory attendance</a:t>
                      </a:r>
                      <a:r>
                        <a:rPr lang="en-GB" sz="2400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endParaRPr lang="en-GB" sz="2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400" dirty="0" smtClean="0"/>
                        <a:t>Attend lab to test</a:t>
                      </a:r>
                      <a:r>
                        <a:rPr lang="en-GB" sz="2400" baseline="0" dirty="0" smtClean="0"/>
                        <a:t> others’ clients (anonymously)</a:t>
                      </a:r>
                      <a:endParaRPr lang="en-GB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967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This week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In the lecture</a:t>
            </a:r>
            <a:endParaRPr lang="en-GB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(Admin)</a:t>
            </a:r>
          </a:p>
          <a:p>
            <a:r>
              <a:rPr lang="en-GB" dirty="0" smtClean="0"/>
              <a:t>(</a:t>
            </a:r>
            <a:r>
              <a:rPr lang="en-GB" i="1" dirty="0" smtClean="0"/>
              <a:t>Brief</a:t>
            </a:r>
            <a:r>
              <a:rPr lang="en-GB" dirty="0"/>
              <a:t> </a:t>
            </a:r>
            <a:r>
              <a:rPr lang="en-GB" dirty="0" smtClean="0"/>
              <a:t>review of Term 3)</a:t>
            </a:r>
          </a:p>
          <a:p>
            <a:r>
              <a:rPr lang="en-GB" dirty="0" smtClean="0"/>
              <a:t>Web computing architecture</a:t>
            </a:r>
          </a:p>
          <a:p>
            <a:r>
              <a:rPr lang="en-GB" dirty="0" smtClean="0"/>
              <a:t>Client-side</a:t>
            </a:r>
          </a:p>
          <a:p>
            <a:pPr lvl="1"/>
            <a:r>
              <a:rPr lang="en-GB" dirty="0" smtClean="0"/>
              <a:t>HTML</a:t>
            </a:r>
          </a:p>
          <a:p>
            <a:pPr lvl="1"/>
            <a:r>
              <a:rPr lang="en-GB" dirty="0" smtClean="0"/>
              <a:t>CSS</a:t>
            </a:r>
          </a:p>
          <a:p>
            <a:pPr lvl="1"/>
            <a:r>
              <a:rPr lang="en-GB" dirty="0" smtClean="0"/>
              <a:t>JavaScript</a:t>
            </a:r>
          </a:p>
          <a:p>
            <a:pPr lvl="1"/>
            <a:r>
              <a:rPr lang="en-GB" b="1" dirty="0" smtClean="0"/>
              <a:t>Bringing it together</a:t>
            </a:r>
          </a:p>
          <a:p>
            <a:r>
              <a:rPr lang="en-GB" dirty="0" smtClean="0"/>
              <a:t>Feedback on Assessment/s</a:t>
            </a:r>
          </a:p>
          <a:p>
            <a:pPr lvl="1"/>
            <a:r>
              <a:rPr lang="en-GB" dirty="0" smtClean="0"/>
              <a:t>Mid-semester </a:t>
            </a:r>
            <a:r>
              <a:rPr lang="en-GB" dirty="0" smtClean="0"/>
              <a:t>test</a:t>
            </a:r>
            <a:endParaRPr lang="en-GB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In the lab</a:t>
            </a:r>
            <a:endParaRPr lang="en-GB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GB" sz="3200" dirty="0" smtClean="0"/>
              <a:t>Overview to web clients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853935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Web Computing Architecture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9851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2784</Words>
  <Application>Microsoft Macintosh PowerPoint</Application>
  <PresentationFormat>Custom</PresentationFormat>
  <Paragraphs>470</Paragraphs>
  <Slides>53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Office Theme</vt:lpstr>
      <vt:lpstr>SENG365 Web Computing Architecture: Overview to web clients</vt:lpstr>
      <vt:lpstr>Teaching team</vt:lpstr>
      <vt:lpstr>News</vt:lpstr>
      <vt:lpstr>What did you study in Term 3?</vt:lpstr>
      <vt:lpstr>Reminder: The story so far…</vt:lpstr>
      <vt:lpstr>… the story continues in Term 4: What happens on the client side? Rather a lot, actually.</vt:lpstr>
      <vt:lpstr>Term 4: the weeks ahead (indicative)</vt:lpstr>
      <vt:lpstr>This week</vt:lpstr>
      <vt:lpstr>Web Computing Architecture</vt:lpstr>
      <vt:lpstr>What is the user experience in the browser?</vt:lpstr>
      <vt:lpstr>PowerPoint Presentation</vt:lpstr>
      <vt:lpstr>PowerPoint Presentation</vt:lpstr>
      <vt:lpstr>PowerPoint Presentation</vt:lpstr>
      <vt:lpstr>Questions</vt:lpstr>
      <vt:lpstr>A peep inside a web client (browser)</vt:lpstr>
      <vt:lpstr>Overview to the main client-side technologies</vt:lpstr>
      <vt:lpstr>Client-side: HTML</vt:lpstr>
      <vt:lpstr>What is HTML?</vt:lpstr>
      <vt:lpstr>Yeah, okay, but what is HTML</vt:lpstr>
      <vt:lpstr>Basic example of HTML page</vt:lpstr>
      <vt:lpstr>PowerPoint Presentation</vt:lpstr>
      <vt:lpstr>PowerPoint Presentation</vt:lpstr>
      <vt:lpstr>HTML elements</vt:lpstr>
      <vt:lpstr>HTML elements &amp; their attributes</vt:lpstr>
      <vt:lpstr>Nested HTML elements</vt:lpstr>
      <vt:lpstr>One way to change HTML content: JavaScript</vt:lpstr>
      <vt:lpstr>Custom attributes (we’ll come back to this)</vt:lpstr>
      <vt:lpstr>Pointers elsewhere</vt:lpstr>
      <vt:lpstr>Client-side: CSS</vt:lpstr>
      <vt:lpstr>What is CSS?</vt:lpstr>
      <vt:lpstr>Yeah, but what is CSS?</vt:lpstr>
      <vt:lpstr>Examples of rules</vt:lpstr>
      <vt:lpstr>CSS can be contained in:</vt:lpstr>
      <vt:lpstr>CSS can be contained in:</vt:lpstr>
      <vt:lpstr>CSS can be contained in:</vt:lpstr>
      <vt:lpstr>Client-side: JavaScript</vt:lpstr>
      <vt:lpstr>What is JavaScript?</vt:lpstr>
      <vt:lpstr>But note…</vt:lpstr>
      <vt:lpstr>… the full quote:</vt:lpstr>
      <vt:lpstr>How the pieces fit together</vt:lpstr>
      <vt:lpstr>PowerPoint Presentation</vt:lpstr>
      <vt:lpstr>HTML, CSS and JavaScript</vt:lpstr>
      <vt:lpstr>Content vs data</vt:lpstr>
      <vt:lpstr>What is a webpage?</vt:lpstr>
      <vt:lpstr>Rendering of the page</vt:lpstr>
      <vt:lpstr>JavaScript, HTML, CSS, DOM…</vt:lpstr>
      <vt:lpstr>PowerPoint Presentation</vt:lpstr>
      <vt:lpstr>Where next?</vt:lpstr>
      <vt:lpstr>Where next?</vt:lpstr>
      <vt:lpstr>SENG365 Web Computing Architecture: Introduction to web clients</vt:lpstr>
      <vt:lpstr>Other material</vt:lpstr>
      <vt:lpstr>PowerPoint Presentation</vt:lpstr>
      <vt:lpstr>‘Injecting’ data into HTML content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Kia ora, and welcome to SENG365</dc:title>
  <dc:creator>Austen Rainer</dc:creator>
  <cp:lastModifiedBy>Austen Rainer</cp:lastModifiedBy>
  <cp:revision>344</cp:revision>
  <dcterms:created xsi:type="dcterms:W3CDTF">2017-07-18T22:10:17Z</dcterms:created>
  <dcterms:modified xsi:type="dcterms:W3CDTF">2017-09-13T18:39:38Z</dcterms:modified>
</cp:coreProperties>
</file>

<file path=docProps/thumbnail.jpeg>
</file>